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Play"/>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E86F7F-9407-47B9-9320-A2BF3A6797DE}">
  <a:tblStyle styleId="{37E86F7F-9407-47B9-9320-A2BF3A6797D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lay-regular.fntdata"/><Relationship Id="rId47" Type="http://schemas.openxmlformats.org/officeDocument/2006/relationships/slide" Target="slides/slide40.xml"/><Relationship Id="rId49" Type="http://schemas.openxmlformats.org/officeDocument/2006/relationships/font" Target="fonts/Play-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Generative Adversarial Networks (GANs) are a class of Neural Networks, which can be used for modeling the underlying data distribution from a given set of unlabeled samples. </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GAN comprises of two competing networks, a generator, and a discriminator. </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The generator learns to map a random vector to the high dimensional data such as image, while the discriminator network learns to discriminate between the real and the synthesized samples. </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Finally, this competition leads to the generation of realistic samples, which are undiscriminating to human observers. These models are of prime importance in modern AI research with enormous potential towards realizing Generalized AI.</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GB" sz="1200">
                <a:solidFill>
                  <a:schemeClr val="dk1"/>
                </a:solidFill>
                <a:latin typeface="Arial"/>
                <a:ea typeface="Arial"/>
                <a:cs typeface="Arial"/>
                <a:sym typeface="Arial"/>
              </a:rPr>
              <a:t>What's a </a:t>
            </a:r>
            <a:r>
              <a:rPr b="1" lang="en-GB" sz="1200">
                <a:solidFill>
                  <a:schemeClr val="dk1"/>
                </a:solidFill>
                <a:latin typeface="Arial"/>
                <a:ea typeface="Arial"/>
                <a:cs typeface="Arial"/>
                <a:sym typeface="Arial"/>
              </a:rPr>
              <a:t>loss function</a:t>
            </a:r>
            <a:r>
              <a:rPr lang="en-GB"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A </a:t>
            </a:r>
            <a:r>
              <a:rPr b="1" lang="en-GB" sz="1200">
                <a:solidFill>
                  <a:schemeClr val="dk1"/>
                </a:solidFill>
                <a:latin typeface="Arial"/>
                <a:ea typeface="Arial"/>
                <a:cs typeface="Arial"/>
                <a:sym typeface="Arial"/>
              </a:rPr>
              <a:t>loss function</a:t>
            </a:r>
            <a:r>
              <a:rPr lang="en-GB" sz="1200">
                <a:solidFill>
                  <a:schemeClr val="dk1"/>
                </a:solidFill>
                <a:latin typeface="Arial"/>
                <a:ea typeface="Arial"/>
                <a:cs typeface="Arial"/>
                <a:sym typeface="Arial"/>
              </a:rPr>
              <a:t> is a method of evaluating how well your algorithm models your dataset. </a:t>
            </a:r>
            <a:endParaRPr sz="1200">
              <a:solidFill>
                <a:schemeClr val="dk1"/>
              </a:solidFill>
              <a:latin typeface="Arial"/>
              <a:ea typeface="Arial"/>
              <a:cs typeface="Arial"/>
              <a:sym typeface="Arial"/>
            </a:endParaRPr>
          </a:p>
          <a:p>
            <a:pPr indent="0" lvl="0" marL="45720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If your predictions are totally off, your </a:t>
            </a:r>
            <a:r>
              <a:rPr b="1" lang="en-GB" sz="1200">
                <a:solidFill>
                  <a:schemeClr val="dk1"/>
                </a:solidFill>
                <a:latin typeface="Arial"/>
                <a:ea typeface="Arial"/>
                <a:cs typeface="Arial"/>
                <a:sym typeface="Arial"/>
              </a:rPr>
              <a:t>loss function</a:t>
            </a:r>
            <a:r>
              <a:rPr lang="en-GB" sz="1200">
                <a:solidFill>
                  <a:schemeClr val="dk1"/>
                </a:solidFill>
                <a:latin typeface="Arial"/>
                <a:ea typeface="Arial"/>
                <a:cs typeface="Arial"/>
                <a:sym typeface="Arial"/>
              </a:rPr>
              <a:t> will output a higher number. If they're pretty good, it'll output a lower number.</a:t>
            </a:r>
            <a:endParaRPr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100000"/>
              </a:lnSpc>
              <a:spcBef>
                <a:spcPts val="0"/>
              </a:spcBef>
              <a:spcAft>
                <a:spcPts val="0"/>
              </a:spcAft>
              <a:buClr>
                <a:schemeClr val="dk1"/>
              </a:buClr>
              <a:buSzPts val="1100"/>
              <a:buFont typeface="Arial"/>
              <a:buNone/>
            </a:pPr>
            <a:r>
              <a:rPr lang="en-GB" sz="1200">
                <a:solidFill>
                  <a:schemeClr val="dk1"/>
                </a:solidFill>
                <a:latin typeface="Arial"/>
                <a:ea typeface="Arial"/>
                <a:cs typeface="Arial"/>
                <a:sym typeface="Arial"/>
              </a:rPr>
              <a:t>We propose to separately identify three white-box representations from images: </a:t>
            </a:r>
            <a:endParaRPr sz="1200">
              <a:solidFill>
                <a:schemeClr val="dk1"/>
              </a:solidFill>
              <a:latin typeface="Arial"/>
              <a:ea typeface="Arial"/>
              <a:cs typeface="Arial"/>
              <a:sym typeface="Arial"/>
            </a:endParaRPr>
          </a:p>
          <a:p>
            <a:pPr indent="-304800" lvl="0" marL="1371600" rtl="0" algn="just">
              <a:lnSpc>
                <a:spcPct val="100000"/>
              </a:lnSpc>
              <a:spcBef>
                <a:spcPts val="0"/>
              </a:spcBef>
              <a:spcAft>
                <a:spcPts val="0"/>
              </a:spcAft>
              <a:buClr>
                <a:schemeClr val="dk1"/>
              </a:buClr>
              <a:buSzPts val="1200"/>
              <a:buFont typeface="Arial"/>
              <a:buAutoNum type="arabicPeriod"/>
            </a:pPr>
            <a:r>
              <a:rPr lang="en-GB" sz="1200">
                <a:solidFill>
                  <a:schemeClr val="dk1"/>
                </a:solidFill>
                <a:latin typeface="Arial"/>
                <a:ea typeface="Arial"/>
                <a:cs typeface="Arial"/>
                <a:sym typeface="Arial"/>
              </a:rPr>
              <a:t>The surface representation </a:t>
            </a:r>
            <a:endParaRPr sz="1200">
              <a:solidFill>
                <a:schemeClr val="dk1"/>
              </a:solidFill>
              <a:latin typeface="Arial"/>
              <a:ea typeface="Arial"/>
              <a:cs typeface="Arial"/>
              <a:sym typeface="Arial"/>
            </a:endParaRPr>
          </a:p>
          <a:p>
            <a:pPr indent="-304800" lvl="0" marL="1371600" rtl="0" algn="just">
              <a:lnSpc>
                <a:spcPct val="100000"/>
              </a:lnSpc>
              <a:spcBef>
                <a:spcPts val="0"/>
              </a:spcBef>
              <a:spcAft>
                <a:spcPts val="0"/>
              </a:spcAft>
              <a:buClr>
                <a:schemeClr val="dk1"/>
              </a:buClr>
              <a:buSzPts val="1200"/>
              <a:buFont typeface="Arial"/>
              <a:buAutoNum type="arabicPeriod"/>
            </a:pPr>
            <a:r>
              <a:rPr lang="en-GB" sz="1200">
                <a:solidFill>
                  <a:schemeClr val="dk1"/>
                </a:solidFill>
                <a:latin typeface="Arial"/>
                <a:ea typeface="Arial"/>
                <a:cs typeface="Arial"/>
                <a:sym typeface="Arial"/>
              </a:rPr>
              <a:t>The structure representation </a:t>
            </a:r>
            <a:endParaRPr sz="1200">
              <a:solidFill>
                <a:schemeClr val="dk1"/>
              </a:solidFill>
              <a:latin typeface="Arial"/>
              <a:ea typeface="Arial"/>
              <a:cs typeface="Arial"/>
              <a:sym typeface="Arial"/>
            </a:endParaRPr>
          </a:p>
          <a:p>
            <a:pPr indent="-304800" lvl="0" marL="1371600" rtl="0" algn="just">
              <a:lnSpc>
                <a:spcPct val="100000"/>
              </a:lnSpc>
              <a:spcBef>
                <a:spcPts val="0"/>
              </a:spcBef>
              <a:spcAft>
                <a:spcPts val="0"/>
              </a:spcAft>
              <a:buClr>
                <a:schemeClr val="dk1"/>
              </a:buClr>
              <a:buSzPts val="1200"/>
              <a:buFont typeface="Arial"/>
              <a:buAutoNum type="arabicPeriod"/>
            </a:pPr>
            <a:r>
              <a:rPr lang="en-GB" sz="1200">
                <a:solidFill>
                  <a:schemeClr val="dk1"/>
                </a:solidFill>
                <a:latin typeface="Arial"/>
                <a:ea typeface="Arial"/>
                <a:cs typeface="Arial"/>
                <a:sym typeface="Arial"/>
              </a:rPr>
              <a:t>The texture representation</a:t>
            </a:r>
            <a:endParaRPr sz="12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CartoonGAN, a generative adversarial network (GAN) framework for cartoon stylization.This method takes a set of photos and a set of cartoon images for training. To produce high quality results while making the training data easy to obtain, pairing or correspondence between two sets of images is not required. </a:t>
            </a:r>
            <a:endParaRPr sz="1200">
              <a:solidFill>
                <a:schemeClr val="dk1"/>
              </a:solidFill>
              <a:latin typeface="Arial"/>
              <a:ea typeface="Arial"/>
              <a:cs typeface="Arial"/>
              <a:sym typeface="Arial"/>
            </a:endParaRPr>
          </a:p>
          <a:p>
            <a:pPr indent="0" lvl="0" marL="91440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CartoonGAN is basically a dedicated GAN-based architecture together with two simple yet effective loss functions. When cartoon images from individual artists are used for training, our method is able to reproduce their styles. </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SzPts val="1100"/>
              <a:buNone/>
            </a:pPr>
            <a:r>
              <a:rPr lang="en-GB" sz="1200">
                <a:solidFill>
                  <a:schemeClr val="dk1"/>
                </a:solidFill>
                <a:latin typeface="Arial"/>
                <a:ea typeface="Arial"/>
                <a:cs typeface="Arial"/>
                <a:sym typeface="Arial"/>
              </a:rPr>
              <a:t>CartoonGAN implements two simple yet effective loss functions in GAN-based architecture. In the generative network, to cope with substantial style variation between photos and cartoons, a semantic loss defined as an ℓ1 sparse regularization is introduced. In the discriminator network, there is an edge-promoting adversarial loss for preserving clear edges. Further, an initialization phase is done to improve the convergence of the network to the target manifold. </a:t>
            </a:r>
            <a:endParaRPr sz="12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GANILLA stands for Generative Adversarial Networks for Image to Illustration Translation.</a:t>
            </a:r>
            <a:endParaRPr sz="1200">
              <a:solidFill>
                <a:schemeClr val="dk1"/>
              </a:solidFill>
              <a:latin typeface="Arial"/>
              <a:ea typeface="Arial"/>
              <a:cs typeface="Arial"/>
              <a:sym typeface="Arial"/>
            </a:endParaRPr>
          </a:p>
          <a:p>
            <a:pPr indent="0" lvl="0" marL="45720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Illustrations in children's books has opened up a new domain in unpaired image-to-image translation. Currently, state-of-the-art image-to-image translation models successfully transfer either the style or the content, they fail to transfer both at the same time. </a:t>
            </a:r>
            <a:endParaRPr sz="1200">
              <a:solidFill>
                <a:schemeClr val="dk1"/>
              </a:solidFill>
              <a:latin typeface="Arial"/>
              <a:ea typeface="Arial"/>
              <a:cs typeface="Arial"/>
              <a:sym typeface="Arial"/>
            </a:endParaRPr>
          </a:p>
          <a:p>
            <a:pPr indent="0" lvl="0" marL="45720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GANILLA is a new network to address this issue and show that the resulting network strikes a better balance between style and content. </a:t>
            </a:r>
            <a:endParaRPr sz="1200">
              <a:solidFill>
                <a:schemeClr val="dk1"/>
              </a:solidFill>
              <a:latin typeface="Arial"/>
              <a:ea typeface="Arial"/>
              <a:cs typeface="Arial"/>
              <a:sym typeface="Arial"/>
            </a:endParaRPr>
          </a:p>
          <a:p>
            <a:pPr indent="0" lvl="0" marL="45720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So far, the success of image translation models has been based on subjective, qualitative visual comparison on a limited number of images. GANILLA is a framework for the quantitative evaluation of image-to-illustration models, where both content and style are taken into account using separate classifiers. </a:t>
            </a:r>
            <a:endParaRPr sz="12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We propose to implement a new framework for estimating generative models via an adversarial process to extend existing GAN framework and develop a white-box controllable image cartoonization, which can generate high-quality cartoonized images from real-world photos. </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We suggest to separately identify three white-box representations from images: the surface representation that contains a smooth surface of cartoon images, the structure representation that refers to the sparse colour-blocks and flatten global content in the celluloid style workflow, and the texture representation that reflects high-frequency texture, contours, and details in cartoon images.</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The learning objectives are separately based on each extracted representations, making our framework controllable and adjustable. The project demonstrates the potential of the framework through qualitative and quantitative evaluation of the generated samples. </a:t>
            </a:r>
            <a:endParaRPr sz="1200">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2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Cartoons are a very popular art form that has been widely applied in diverse scenes, from publication in printed media to storytelling for children. Some  cartoon artwork were created based on real world scenes.  However, manually re-creating real life based scenes can be very laborious and requires refined skills.</a:t>
            </a:r>
            <a:endParaRPr sz="1200">
              <a:solidFill>
                <a:schemeClr val="dk1"/>
              </a:solidFill>
              <a:latin typeface="Arial"/>
              <a:ea typeface="Arial"/>
              <a:cs typeface="Arial"/>
              <a:sym typeface="Arial"/>
            </a:endParaRPr>
          </a:p>
          <a:p>
            <a:pPr indent="0" lvl="0" marL="0" rtl="0" algn="just">
              <a:lnSpc>
                <a:spcPct val="12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2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The evolution in the field of Machine Learning has expanded the possibilities of creating visual arts. Some famous products have been created by turning real-world photography into usable cartoon scene materials, where the process is called image cartoonization.</a:t>
            </a:r>
            <a:endParaRPr sz="1200">
              <a:solidFill>
                <a:schemeClr val="dk1"/>
              </a:solidFill>
              <a:latin typeface="Arial"/>
              <a:ea typeface="Arial"/>
              <a:cs typeface="Arial"/>
              <a:sym typeface="Arial"/>
            </a:endParaRPr>
          </a:p>
          <a:p>
            <a:pPr indent="0" lvl="0" marL="0" rtl="0" algn="just">
              <a:lnSpc>
                <a:spcPct val="12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2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White box cartoonization is a method which reconstructs high quality real life pictures into exceptional  cartoon images using GAN framework.</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Cartoonization is itself a classic art but the evolution in the field of Artificial Intelligence has opened many opportunities. Many models have been developed to generate cartoon images from pictures, but have many drawbacks.</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CartoonGAN is one of the technology to generate cartoonized images but it adds noise and reduce quality of image. On the other hand White Box Cartoonization overcomes these problems and results in more precise and sharp images. </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This project will be based on the model proposed by Xinrui Wang and Jinze Yu - Learning to Cartoonize Using White-Box Cartoon Representations. The main objective of this project is to develop modern cartoon animation workflows which allow artists to use a variety of sources to create content.</a:t>
            </a:r>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AI-powered cartoonization has many practical applications these days — from personalized anime-style avatars to video and even fine art. Many black-box cartoonization frameworks however provide users with limited control or adjustability when rendering real-world photography into cartoon scenes. </a:t>
            </a:r>
            <a:endParaRPr sz="1200">
              <a:solidFill>
                <a:schemeClr val="dk1"/>
              </a:solidFill>
              <a:latin typeface="Arial"/>
              <a:ea typeface="Arial"/>
              <a:cs typeface="Arial"/>
              <a:sym typeface="Aria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So we are proposing a less arduous web app capable of cartoonize images with lots of precision and accuracy just by given the input image into a GAN framework which will give as an output a cartoon image. </a:t>
            </a:r>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2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Generative Adversarial Networks (GAN) have attained remarkable results in image enhancement and augmentation. Currently, our project focuses on the cartoonization of high-quality images. </a:t>
            </a:r>
            <a:endParaRPr sz="1200">
              <a:solidFill>
                <a:schemeClr val="dk1"/>
              </a:solidFill>
              <a:latin typeface="Arial"/>
              <a:ea typeface="Arial"/>
              <a:cs typeface="Arial"/>
              <a:sym typeface="Arial"/>
            </a:endParaRPr>
          </a:p>
          <a:p>
            <a:pPr indent="457200" lvl="0" marL="0" rtl="0" algn="just">
              <a:lnSpc>
                <a:spcPct val="120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Further, deep work and development in this white box cartoonization can lead to many various applications:</a:t>
            </a:r>
            <a:endParaRPr sz="1200">
              <a:solidFill>
                <a:schemeClr val="dk1"/>
              </a:solidFill>
              <a:latin typeface="Arial"/>
              <a:ea typeface="Arial"/>
              <a:cs typeface="Arial"/>
              <a:sym typeface="Arial"/>
            </a:endParaRPr>
          </a:p>
          <a:p>
            <a:pPr indent="0" lvl="0" marL="457200" rtl="0" algn="just">
              <a:lnSpc>
                <a:spcPct val="115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304800" lvl="0" marL="1080000" rtl="0" algn="just">
              <a:lnSpc>
                <a:spcPct val="115000"/>
              </a:lnSpc>
              <a:spcBef>
                <a:spcPts val="0"/>
              </a:spcBef>
              <a:spcAft>
                <a:spcPts val="0"/>
              </a:spcAft>
              <a:buClr>
                <a:schemeClr val="dk1"/>
              </a:buClr>
              <a:buSzPts val="1200"/>
              <a:buFont typeface="Arial"/>
              <a:buAutoNum type="arabicPeriod"/>
            </a:pPr>
            <a:r>
              <a:rPr lang="en-GB" sz="1200">
                <a:solidFill>
                  <a:schemeClr val="dk1"/>
                </a:solidFill>
                <a:latin typeface="Arial"/>
                <a:ea typeface="Arial"/>
                <a:cs typeface="Arial"/>
                <a:sym typeface="Arial"/>
              </a:rPr>
              <a:t>Generates quick prototypes or sprites for anime, cartoons and games.</a:t>
            </a:r>
            <a:endParaRPr sz="1200">
              <a:solidFill>
                <a:schemeClr val="dk1"/>
              </a:solidFill>
              <a:latin typeface="Arial"/>
              <a:ea typeface="Arial"/>
              <a:cs typeface="Arial"/>
              <a:sym typeface="Arial"/>
            </a:endParaRPr>
          </a:p>
          <a:p>
            <a:pPr indent="-304800" lvl="0" marL="1080000" rtl="0" algn="just">
              <a:lnSpc>
                <a:spcPct val="115000"/>
              </a:lnSpc>
              <a:spcBef>
                <a:spcPts val="0"/>
              </a:spcBef>
              <a:spcAft>
                <a:spcPts val="0"/>
              </a:spcAft>
              <a:buClr>
                <a:schemeClr val="dk1"/>
              </a:buClr>
              <a:buSzPts val="1200"/>
              <a:buFont typeface="Arial"/>
              <a:buAutoNum type="arabicPeriod"/>
            </a:pPr>
            <a:r>
              <a:rPr lang="en-GB" sz="1200">
                <a:solidFill>
                  <a:schemeClr val="dk1"/>
                </a:solidFill>
                <a:latin typeface="Arial"/>
                <a:ea typeface="Arial"/>
                <a:cs typeface="Arial"/>
                <a:sym typeface="Arial"/>
              </a:rPr>
              <a:t>Since it subdues facial features and information in general, it can be used to generate minimal art.</a:t>
            </a:r>
            <a:endParaRPr sz="1200">
              <a:solidFill>
                <a:schemeClr val="dk1"/>
              </a:solidFill>
              <a:latin typeface="Arial"/>
              <a:ea typeface="Arial"/>
              <a:cs typeface="Arial"/>
              <a:sym typeface="Arial"/>
            </a:endParaRPr>
          </a:p>
          <a:p>
            <a:pPr indent="-304800" lvl="0" marL="1080000" rtl="0" algn="just">
              <a:lnSpc>
                <a:spcPct val="115000"/>
              </a:lnSpc>
              <a:spcBef>
                <a:spcPts val="0"/>
              </a:spcBef>
              <a:spcAft>
                <a:spcPts val="0"/>
              </a:spcAft>
              <a:buClr>
                <a:schemeClr val="dk1"/>
              </a:buClr>
              <a:buSzPts val="1200"/>
              <a:buFont typeface="Arial"/>
              <a:buAutoNum type="arabicPeriod"/>
            </a:pPr>
            <a:r>
              <a:rPr lang="en-GB" sz="1200">
                <a:solidFill>
                  <a:schemeClr val="dk1"/>
                </a:solidFill>
                <a:latin typeface="Arial"/>
                <a:ea typeface="Arial"/>
                <a:cs typeface="Arial"/>
                <a:sym typeface="Arial"/>
              </a:rPr>
              <a:t>Games can import shortcut scenes very easily without using motion-capture.</a:t>
            </a:r>
            <a:endParaRPr sz="1200">
              <a:solidFill>
                <a:schemeClr val="dk1"/>
              </a:solidFill>
              <a:latin typeface="Arial"/>
              <a:ea typeface="Arial"/>
              <a:cs typeface="Arial"/>
              <a:sym typeface="Arial"/>
            </a:endParaRPr>
          </a:p>
          <a:p>
            <a:pPr indent="-304800" lvl="0" marL="1080000" rtl="0" algn="just">
              <a:lnSpc>
                <a:spcPct val="115000"/>
              </a:lnSpc>
              <a:spcBef>
                <a:spcPts val="0"/>
              </a:spcBef>
              <a:spcAft>
                <a:spcPts val="0"/>
              </a:spcAft>
              <a:buClr>
                <a:schemeClr val="dk1"/>
              </a:buClr>
              <a:buSzPts val="1200"/>
              <a:buFont typeface="Arial"/>
              <a:buAutoNum type="arabicPeriod"/>
            </a:pPr>
            <a:r>
              <a:rPr lang="en-GB" sz="1200">
                <a:solidFill>
                  <a:schemeClr val="dk1"/>
                </a:solidFill>
                <a:latin typeface="Arial"/>
                <a:ea typeface="Arial"/>
                <a:cs typeface="Arial"/>
                <a:sym typeface="Arial"/>
              </a:rPr>
              <a:t>Can be modelled as an assistant to graphic designers or animators.</a:t>
            </a:r>
            <a:endParaRPr sz="1200">
              <a:solidFill>
                <a:schemeClr val="dk1"/>
              </a:solidFill>
              <a:latin typeface="Arial"/>
              <a:ea typeface="Arial"/>
              <a:cs typeface="Arial"/>
              <a:sym typeface="Arial"/>
            </a:endParaRPr>
          </a:p>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404040"/>
        </a:solidFill>
      </p:bgPr>
    </p:bg>
    <p:spTree>
      <p:nvGrpSpPr>
        <p:cNvPr id="51" name="Shape 51"/>
        <p:cNvGrpSpPr/>
        <p:nvPr/>
      </p:nvGrpSpPr>
      <p:grpSpPr>
        <a:xfrm>
          <a:off x="0" y="0"/>
          <a:ext cx="0" cy="0"/>
          <a:chOff x="0" y="0"/>
          <a:chExt cx="0" cy="0"/>
        </a:xfrm>
      </p:grpSpPr>
      <p:grpSp>
        <p:nvGrpSpPr>
          <p:cNvPr id="52" name="Google Shape;52;p14"/>
          <p:cNvGrpSpPr/>
          <p:nvPr/>
        </p:nvGrpSpPr>
        <p:grpSpPr>
          <a:xfrm>
            <a:off x="259080" y="2420403"/>
            <a:ext cx="8656425" cy="915720"/>
            <a:chOff x="345440" y="3227204"/>
            <a:chExt cx="11541900" cy="1220960"/>
          </a:xfrm>
        </p:grpSpPr>
        <p:cxnSp>
          <p:nvCxnSpPr>
            <p:cNvPr id="53" name="Google Shape;53;p14"/>
            <p:cNvCxnSpPr/>
            <p:nvPr/>
          </p:nvCxnSpPr>
          <p:spPr>
            <a:xfrm>
              <a:off x="345440" y="3848801"/>
              <a:ext cx="11541900" cy="0"/>
            </a:xfrm>
            <a:prstGeom prst="straightConnector1">
              <a:avLst/>
            </a:prstGeom>
            <a:noFill/>
            <a:ln cap="rnd" cmpd="sng" w="177800">
              <a:solidFill>
                <a:srgbClr val="595959"/>
              </a:solidFill>
              <a:prstDash val="solid"/>
              <a:miter lim="800000"/>
              <a:headEnd len="sm" w="sm" type="none"/>
              <a:tailEnd len="sm" w="sm" type="none"/>
            </a:ln>
            <a:effectLst>
              <a:outerShdw blurRad="50800" rotWithShape="0" algn="tr" dir="8100000" dist="38100">
                <a:srgbClr val="000000">
                  <a:alpha val="40000"/>
                </a:srgbClr>
              </a:outerShdw>
            </a:effectLst>
          </p:spPr>
        </p:cxnSp>
        <p:grpSp>
          <p:nvGrpSpPr>
            <p:cNvPr id="54" name="Google Shape;54;p14"/>
            <p:cNvGrpSpPr/>
            <p:nvPr/>
          </p:nvGrpSpPr>
          <p:grpSpPr>
            <a:xfrm>
              <a:off x="975360" y="3249361"/>
              <a:ext cx="1198800" cy="1198803"/>
              <a:chOff x="975360" y="2700721"/>
              <a:chExt cx="1198800" cy="1198803"/>
            </a:xfrm>
          </p:grpSpPr>
          <p:sp>
            <p:nvSpPr>
              <p:cNvPr id="55" name="Google Shape;55;p14"/>
              <p:cNvSpPr/>
              <p:nvPr/>
            </p:nvSpPr>
            <p:spPr>
              <a:xfrm>
                <a:off x="975360" y="2700724"/>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 name="Google Shape;56;p14"/>
              <p:cNvSpPr/>
              <p:nvPr/>
            </p:nvSpPr>
            <p:spPr>
              <a:xfrm>
                <a:off x="975360" y="2700721"/>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57" name="Google Shape;57;p14"/>
            <p:cNvGrpSpPr/>
            <p:nvPr/>
          </p:nvGrpSpPr>
          <p:grpSpPr>
            <a:xfrm>
              <a:off x="3220718" y="3227208"/>
              <a:ext cx="1198803" cy="1198800"/>
              <a:chOff x="3220718" y="2678568"/>
              <a:chExt cx="1198803" cy="1198800"/>
            </a:xfrm>
          </p:grpSpPr>
          <p:sp>
            <p:nvSpPr>
              <p:cNvPr id="58" name="Google Shape;58;p14"/>
              <p:cNvSpPr/>
              <p:nvPr/>
            </p:nvSpPr>
            <p:spPr>
              <a:xfrm>
                <a:off x="3220718"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 name="Google Shape;59;p14"/>
              <p:cNvSpPr/>
              <p:nvPr/>
            </p:nvSpPr>
            <p:spPr>
              <a:xfrm>
                <a:off x="3220721" y="267856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60" name="Google Shape;60;p14"/>
            <p:cNvGrpSpPr/>
            <p:nvPr/>
          </p:nvGrpSpPr>
          <p:grpSpPr>
            <a:xfrm>
              <a:off x="5466080" y="3249360"/>
              <a:ext cx="1198800" cy="1198803"/>
              <a:chOff x="5466080" y="2700720"/>
              <a:chExt cx="1198800" cy="1198803"/>
            </a:xfrm>
          </p:grpSpPr>
          <p:sp>
            <p:nvSpPr>
              <p:cNvPr id="61" name="Google Shape;61;p14"/>
              <p:cNvSpPr/>
              <p:nvPr/>
            </p:nvSpPr>
            <p:spPr>
              <a:xfrm>
                <a:off x="5466080" y="2700723"/>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 name="Google Shape;62;p14"/>
              <p:cNvSpPr/>
              <p:nvPr/>
            </p:nvSpPr>
            <p:spPr>
              <a:xfrm>
                <a:off x="5466080" y="2700720"/>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63" name="Google Shape;63;p14"/>
            <p:cNvGrpSpPr/>
            <p:nvPr/>
          </p:nvGrpSpPr>
          <p:grpSpPr>
            <a:xfrm>
              <a:off x="7711438" y="3227204"/>
              <a:ext cx="1198802" cy="1198804"/>
              <a:chOff x="7711438" y="2678564"/>
              <a:chExt cx="1198802" cy="1198804"/>
            </a:xfrm>
          </p:grpSpPr>
          <p:sp>
            <p:nvSpPr>
              <p:cNvPr id="64" name="Google Shape;64;p14"/>
              <p:cNvSpPr/>
              <p:nvPr/>
            </p:nvSpPr>
            <p:spPr>
              <a:xfrm>
                <a:off x="7711440"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14"/>
              <p:cNvSpPr/>
              <p:nvPr/>
            </p:nvSpPr>
            <p:spPr>
              <a:xfrm>
                <a:off x="7711438" y="2678564"/>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66" name="Google Shape;66;p14"/>
            <p:cNvGrpSpPr/>
            <p:nvPr/>
          </p:nvGrpSpPr>
          <p:grpSpPr>
            <a:xfrm>
              <a:off x="9956796" y="3249358"/>
              <a:ext cx="1198804" cy="1198804"/>
              <a:chOff x="9956796" y="2700718"/>
              <a:chExt cx="1198804" cy="1198804"/>
            </a:xfrm>
          </p:grpSpPr>
          <p:sp>
            <p:nvSpPr>
              <p:cNvPr id="67" name="Google Shape;67;p14"/>
              <p:cNvSpPr/>
              <p:nvPr/>
            </p:nvSpPr>
            <p:spPr>
              <a:xfrm>
                <a:off x="9956800" y="2700722"/>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 name="Google Shape;68;p14"/>
              <p:cNvSpPr/>
              <p:nvPr/>
            </p:nvSpPr>
            <p:spPr>
              <a:xfrm>
                <a:off x="9956796" y="270071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grpSp>
        <p:nvGrpSpPr>
          <p:cNvPr id="69" name="Google Shape;69;p14"/>
          <p:cNvGrpSpPr/>
          <p:nvPr/>
        </p:nvGrpSpPr>
        <p:grpSpPr>
          <a:xfrm>
            <a:off x="302891" y="3463280"/>
            <a:ext cx="1756350" cy="1152979"/>
            <a:chOff x="403854" y="4069066"/>
            <a:chExt cx="2341800" cy="1537306"/>
          </a:xfrm>
        </p:grpSpPr>
        <p:sp>
          <p:nvSpPr>
            <p:cNvPr id="70" name="Google Shape;70;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1" name="Google Shape;71;p14"/>
            <p:cNvGrpSpPr/>
            <p:nvPr/>
          </p:nvGrpSpPr>
          <p:grpSpPr>
            <a:xfrm>
              <a:off x="403854" y="4331800"/>
              <a:ext cx="2341800" cy="1274572"/>
              <a:chOff x="403854" y="4331800"/>
              <a:chExt cx="2341800" cy="1274572"/>
            </a:xfrm>
          </p:grpSpPr>
          <p:sp>
            <p:nvSpPr>
              <p:cNvPr id="72" name="Google Shape;72;p14"/>
              <p:cNvSpPr/>
              <p:nvPr/>
            </p:nvSpPr>
            <p:spPr>
              <a:xfrm>
                <a:off x="403854" y="4336472"/>
                <a:ext cx="2341800" cy="1269900"/>
              </a:xfrm>
              <a:prstGeom prst="roundRect">
                <a:avLst>
                  <a:gd fmla="val 10267" name="adj"/>
                </a:avLst>
              </a:prstGeom>
              <a:solidFill>
                <a:schemeClr val="accent1"/>
              </a:solidFill>
              <a:ln cap="flat" cmpd="sng" w="12700">
                <a:solidFill>
                  <a:srgbClr val="384B9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 name="Google Shape;73;p14"/>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74" name="Google Shape;74;p14"/>
          <p:cNvGrpSpPr/>
          <p:nvPr/>
        </p:nvGrpSpPr>
        <p:grpSpPr>
          <a:xfrm>
            <a:off x="3709030" y="3463280"/>
            <a:ext cx="1756350" cy="1152979"/>
            <a:chOff x="403854" y="4069066"/>
            <a:chExt cx="2341800" cy="1537306"/>
          </a:xfrm>
        </p:grpSpPr>
        <p:sp>
          <p:nvSpPr>
            <p:cNvPr id="75" name="Google Shape;75;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6" name="Google Shape;76;p14"/>
            <p:cNvGrpSpPr/>
            <p:nvPr/>
          </p:nvGrpSpPr>
          <p:grpSpPr>
            <a:xfrm>
              <a:off x="403854" y="4331800"/>
              <a:ext cx="2341800" cy="1274572"/>
              <a:chOff x="403854" y="4331800"/>
              <a:chExt cx="2341800" cy="1274572"/>
            </a:xfrm>
          </p:grpSpPr>
          <p:sp>
            <p:nvSpPr>
              <p:cNvPr id="77" name="Google Shape;77;p14"/>
              <p:cNvSpPr/>
              <p:nvPr/>
            </p:nvSpPr>
            <p:spPr>
              <a:xfrm>
                <a:off x="403854" y="4336472"/>
                <a:ext cx="2341800" cy="1269900"/>
              </a:xfrm>
              <a:prstGeom prst="roundRect">
                <a:avLst>
                  <a:gd fmla="val 10267"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4"/>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79" name="Google Shape;79;p14"/>
          <p:cNvGrpSpPr/>
          <p:nvPr/>
        </p:nvGrpSpPr>
        <p:grpSpPr>
          <a:xfrm>
            <a:off x="7038970" y="3463280"/>
            <a:ext cx="1756350" cy="1152979"/>
            <a:chOff x="403854" y="4069066"/>
            <a:chExt cx="2341800" cy="1537306"/>
          </a:xfrm>
        </p:grpSpPr>
        <p:sp>
          <p:nvSpPr>
            <p:cNvPr id="80" name="Google Shape;80;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1" name="Google Shape;81;p14"/>
            <p:cNvGrpSpPr/>
            <p:nvPr/>
          </p:nvGrpSpPr>
          <p:grpSpPr>
            <a:xfrm>
              <a:off x="403854" y="4331800"/>
              <a:ext cx="2341800" cy="1274572"/>
              <a:chOff x="403854" y="4331800"/>
              <a:chExt cx="2341800" cy="1274572"/>
            </a:xfrm>
          </p:grpSpPr>
          <p:sp>
            <p:nvSpPr>
              <p:cNvPr id="82" name="Google Shape;82;p14"/>
              <p:cNvSpPr/>
              <p:nvPr/>
            </p:nvSpPr>
            <p:spPr>
              <a:xfrm>
                <a:off x="403854" y="4336472"/>
                <a:ext cx="2341800" cy="1269900"/>
              </a:xfrm>
              <a:prstGeom prst="roundRect">
                <a:avLst>
                  <a:gd fmla="val 10267" name="adj"/>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 name="Google Shape;83;p14"/>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84" name="Google Shape;84;p14"/>
          <p:cNvGrpSpPr/>
          <p:nvPr/>
        </p:nvGrpSpPr>
        <p:grpSpPr>
          <a:xfrm rot="10800000">
            <a:off x="1986972" y="1103597"/>
            <a:ext cx="1756350" cy="1152979"/>
            <a:chOff x="403854" y="4069066"/>
            <a:chExt cx="2341800" cy="1537306"/>
          </a:xfrm>
        </p:grpSpPr>
        <p:sp>
          <p:nvSpPr>
            <p:cNvPr id="85" name="Google Shape;85;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6" name="Google Shape;86;p14"/>
            <p:cNvGrpSpPr/>
            <p:nvPr/>
          </p:nvGrpSpPr>
          <p:grpSpPr>
            <a:xfrm>
              <a:off x="403854" y="4321208"/>
              <a:ext cx="2341800" cy="1285164"/>
              <a:chOff x="403854" y="4321208"/>
              <a:chExt cx="2341800" cy="1285164"/>
            </a:xfrm>
          </p:grpSpPr>
          <p:sp>
            <p:nvSpPr>
              <p:cNvPr id="87" name="Google Shape;87;p14"/>
              <p:cNvSpPr/>
              <p:nvPr/>
            </p:nvSpPr>
            <p:spPr>
              <a:xfrm>
                <a:off x="403854" y="4336472"/>
                <a:ext cx="2341800" cy="1269900"/>
              </a:xfrm>
              <a:prstGeom prst="roundRect">
                <a:avLst>
                  <a:gd fmla="val 10267" name="adj"/>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 name="Google Shape;88;p14"/>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89" name="Google Shape;89;p14"/>
          <p:cNvGrpSpPr/>
          <p:nvPr/>
        </p:nvGrpSpPr>
        <p:grpSpPr>
          <a:xfrm rot="10800000">
            <a:off x="5355013" y="1102925"/>
            <a:ext cx="1756350" cy="1152979"/>
            <a:chOff x="403854" y="4069066"/>
            <a:chExt cx="2341800" cy="1537306"/>
          </a:xfrm>
        </p:grpSpPr>
        <p:sp>
          <p:nvSpPr>
            <p:cNvPr id="90" name="Google Shape;90;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91" name="Google Shape;91;p14"/>
            <p:cNvGrpSpPr/>
            <p:nvPr/>
          </p:nvGrpSpPr>
          <p:grpSpPr>
            <a:xfrm>
              <a:off x="403854" y="4321208"/>
              <a:ext cx="2341800" cy="1285164"/>
              <a:chOff x="403854" y="4321208"/>
              <a:chExt cx="2341800" cy="1285164"/>
            </a:xfrm>
          </p:grpSpPr>
          <p:sp>
            <p:nvSpPr>
              <p:cNvPr id="92" name="Google Shape;92;p14"/>
              <p:cNvSpPr/>
              <p:nvPr/>
            </p:nvSpPr>
            <p:spPr>
              <a:xfrm>
                <a:off x="403854" y="4336472"/>
                <a:ext cx="2341800" cy="1269900"/>
              </a:xfrm>
              <a:prstGeom prst="roundRect">
                <a:avLst>
                  <a:gd fmla="val 10267" name="adj"/>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 name="Google Shape;93;p14"/>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94" name="Google Shape;94;p14"/>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14"/>
          <p:cNvSpPr txBox="1"/>
          <p:nvPr>
            <p:ph idx="1" type="body"/>
          </p:nvPr>
        </p:nvSpPr>
        <p:spPr>
          <a:xfrm>
            <a:off x="2044541" y="131087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6" name="Google Shape;96;p14"/>
          <p:cNvSpPr txBox="1"/>
          <p:nvPr>
            <p:ph idx="2" type="body"/>
          </p:nvPr>
        </p:nvSpPr>
        <p:spPr>
          <a:xfrm>
            <a:off x="2044541" y="155290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 name="Google Shape;97;p14"/>
          <p:cNvSpPr txBox="1"/>
          <p:nvPr>
            <p:ph idx="3" type="body"/>
          </p:nvPr>
        </p:nvSpPr>
        <p:spPr>
          <a:xfrm>
            <a:off x="5412581" y="131849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8" name="Google Shape;98;p14"/>
          <p:cNvSpPr txBox="1"/>
          <p:nvPr>
            <p:ph idx="4" type="body"/>
          </p:nvPr>
        </p:nvSpPr>
        <p:spPr>
          <a:xfrm>
            <a:off x="5412581" y="156052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9" name="Google Shape;99;p14"/>
          <p:cNvSpPr txBox="1"/>
          <p:nvPr>
            <p:ph idx="5" type="body"/>
          </p:nvPr>
        </p:nvSpPr>
        <p:spPr>
          <a:xfrm>
            <a:off x="348617" y="375700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0" name="Google Shape;100;p14"/>
          <p:cNvSpPr txBox="1"/>
          <p:nvPr>
            <p:ph idx="6" type="body"/>
          </p:nvPr>
        </p:nvSpPr>
        <p:spPr>
          <a:xfrm>
            <a:off x="348617" y="3999030"/>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1" name="Google Shape;101;p14"/>
          <p:cNvSpPr txBox="1"/>
          <p:nvPr>
            <p:ph idx="7" type="body"/>
          </p:nvPr>
        </p:nvSpPr>
        <p:spPr>
          <a:xfrm>
            <a:off x="3763565" y="376320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2" name="Google Shape;102;p14"/>
          <p:cNvSpPr txBox="1"/>
          <p:nvPr>
            <p:ph idx="8" type="body"/>
          </p:nvPr>
        </p:nvSpPr>
        <p:spPr>
          <a:xfrm>
            <a:off x="3763565" y="400523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3" name="Google Shape;103;p14"/>
          <p:cNvSpPr txBox="1"/>
          <p:nvPr>
            <p:ph idx="9" type="body"/>
          </p:nvPr>
        </p:nvSpPr>
        <p:spPr>
          <a:xfrm>
            <a:off x="7092077" y="3749028"/>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4" name="Google Shape;104;p14"/>
          <p:cNvSpPr txBox="1"/>
          <p:nvPr>
            <p:ph idx="13" type="body"/>
          </p:nvPr>
        </p:nvSpPr>
        <p:spPr>
          <a:xfrm>
            <a:off x="7092077" y="399105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5" name="Google Shape;105;p14"/>
          <p:cNvSpPr txBox="1"/>
          <p:nvPr>
            <p:ph idx="14" type="body"/>
          </p:nvPr>
        </p:nvSpPr>
        <p:spPr>
          <a:xfrm>
            <a:off x="933450"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6" name="Google Shape;106;p14"/>
          <p:cNvSpPr txBox="1"/>
          <p:nvPr>
            <p:ph idx="15" type="body"/>
          </p:nvPr>
        </p:nvSpPr>
        <p:spPr>
          <a:xfrm>
            <a:off x="262509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14"/>
          <p:cNvSpPr txBox="1"/>
          <p:nvPr>
            <p:ph idx="16" type="body"/>
          </p:nvPr>
        </p:nvSpPr>
        <p:spPr>
          <a:xfrm>
            <a:off x="430911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14"/>
          <p:cNvSpPr txBox="1"/>
          <p:nvPr>
            <p:ph idx="17" type="body"/>
          </p:nvPr>
        </p:nvSpPr>
        <p:spPr>
          <a:xfrm>
            <a:off x="5985507"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9" name="Google Shape;109;p14"/>
          <p:cNvSpPr txBox="1"/>
          <p:nvPr>
            <p:ph idx="18" type="body"/>
          </p:nvPr>
        </p:nvSpPr>
        <p:spPr>
          <a:xfrm>
            <a:off x="7668935" y="2781238"/>
            <a:ext cx="495300" cy="196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10" name="Shape 110"/>
        <p:cNvGrpSpPr/>
        <p:nvPr/>
      </p:nvGrpSpPr>
      <p:grpSpPr>
        <a:xfrm>
          <a:off x="0" y="0"/>
          <a:ext cx="0" cy="0"/>
          <a:chOff x="0" y="0"/>
          <a:chExt cx="0" cy="0"/>
        </a:xfrm>
      </p:grpSpPr>
      <p:sp>
        <p:nvSpPr>
          <p:cNvPr id="111" name="Google Shape;111;p15"/>
          <p:cNvSpPr txBox="1"/>
          <p:nvPr>
            <p:ph idx="10" type="dt"/>
          </p:nvPr>
        </p:nvSpPr>
        <p:spPr>
          <a:xfrm>
            <a:off x="628650" y="4767264"/>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12" name="Google Shape;112;p15"/>
          <p:cNvSpPr txBox="1"/>
          <p:nvPr>
            <p:ph idx="11" type="ftr"/>
          </p:nvPr>
        </p:nvSpPr>
        <p:spPr>
          <a:xfrm>
            <a:off x="3028951" y="4767264"/>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13" name="Google Shape;113;p15"/>
          <p:cNvSpPr txBox="1"/>
          <p:nvPr>
            <p:ph idx="12" type="sldNum"/>
          </p:nvPr>
        </p:nvSpPr>
        <p:spPr>
          <a:xfrm>
            <a:off x="6457950" y="4767264"/>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14" name="Google Shape;114;p15"/>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15"/>
          <p:cNvSpPr txBox="1"/>
          <p:nvPr>
            <p:ph idx="1" type="body"/>
          </p:nvPr>
        </p:nvSpPr>
        <p:spPr>
          <a:xfrm>
            <a:off x="1512752" y="1476970"/>
            <a:ext cx="6118500" cy="2189400"/>
          </a:xfrm>
          <a:prstGeom prst="rect">
            <a:avLst/>
          </a:prstGeom>
          <a:noFill/>
          <a:ln>
            <a:noFill/>
          </a:ln>
        </p:spPr>
        <p:txBody>
          <a:bodyPr anchorCtr="0" anchor="ctr" bIns="34275" lIns="68575" spcFirstLastPara="1" rIns="68575" wrap="square" tIns="34275">
            <a:normAutofit/>
          </a:bodyPr>
          <a:lstStyle>
            <a:lvl1pPr indent="-228600" lvl="0" marL="457200" marR="0" rtl="0" algn="ctr">
              <a:lnSpc>
                <a:spcPct val="90000"/>
              </a:lnSpc>
              <a:spcBef>
                <a:spcPts val="80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Amey-Thakur/WHITE-BOX-CARTOONIZATION" TargetMode="External"/><Relationship Id="rId4" Type="http://schemas.openxmlformats.org/officeDocument/2006/relationships/hyperlink" Target="https://amey-thakur.github.io/WHITE-BOX-CARTOONIZA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jpg"/><Relationship Id="rId4" Type="http://schemas.openxmlformats.org/officeDocument/2006/relationships/hyperlink" Target="https://amey-thakur.github.io/WHITE-BOX-CARTOONIZ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rive.google.com/file/d/1b9RgMrnAiBgzlQaAnv16blH7yDL1fvQU/view" TargetMode="Externa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drive.google.com/file/d/1wN3TvN9pjlFEcIuDWX77x9Vz8oQIk7Dn/view" TargetMode="External"/><Relationship Id="rId4"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jpg"/><Relationship Id="rId4"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g"/><Relationship Id="rId4"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jpg"/><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jpg"/><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arxiv.org/abs/2002.05638" TargetMode="External"/><Relationship Id="rId4" Type="http://schemas.openxmlformats.org/officeDocument/2006/relationships/hyperlink" Target="https://arxiv.org/abs/1406.2661" TargetMode="External"/><Relationship Id="rId5" Type="http://schemas.openxmlformats.org/officeDocument/2006/relationships/hyperlink" Target="https://systemerrorwang.github.io/White-box-Cartoonization/" TargetMode="External"/><Relationship Id="rId6" Type="http://schemas.openxmlformats.org/officeDocument/2006/relationships/hyperlink" Target="https://www.researchgate.net/publication/329748755_CartoonGAN_Generative_Adversarial_Networks_for_Photo_Cartoonization" TargetMode="External"/><Relationship Id="rId7" Type="http://schemas.openxmlformats.org/officeDocument/2006/relationships/hyperlink" Target="https://www.researchgate.net/publication/343457093_Learning_to_Cartoonize_Using_White-Box_Cartoon_Representations" TargetMode="External"/><Relationship Id="rId8" Type="http://schemas.openxmlformats.org/officeDocument/2006/relationships/hyperlink" Target="https://www.tensorflow.org/js/model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ctrTitle"/>
          </p:nvPr>
        </p:nvSpPr>
        <p:spPr>
          <a:xfrm>
            <a:off x="334425" y="581325"/>
            <a:ext cx="8520600" cy="1421400"/>
          </a:xfrm>
          <a:prstGeom prst="rect">
            <a:avLst/>
          </a:prstGeom>
          <a:noFill/>
          <a:ln>
            <a:noFill/>
          </a:ln>
          <a:effectLst>
            <a:outerShdw blurRad="57150" rotWithShape="0" algn="bl" dir="5400000" dist="19050">
              <a:srgbClr val="FFFFFF">
                <a:alpha val="49411"/>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000">
                <a:solidFill>
                  <a:srgbClr val="FF0000"/>
                </a:solidFill>
                <a:latin typeface="Play"/>
                <a:ea typeface="Play"/>
                <a:cs typeface="Play"/>
                <a:sym typeface="Play"/>
              </a:rPr>
              <a:t>WHITE BOX CARTOONIZATION </a:t>
            </a:r>
            <a:endParaRPr b="1" sz="3000">
              <a:solidFill>
                <a:srgbClr val="FF0000"/>
              </a:solidFill>
              <a:latin typeface="Play"/>
              <a:ea typeface="Play"/>
              <a:cs typeface="Play"/>
              <a:sym typeface="Play"/>
            </a:endParaRPr>
          </a:p>
          <a:p>
            <a:pPr indent="0" lvl="0" marL="0" rtl="0" algn="ctr">
              <a:lnSpc>
                <a:spcPct val="100000"/>
              </a:lnSpc>
              <a:spcBef>
                <a:spcPts val="0"/>
              </a:spcBef>
              <a:spcAft>
                <a:spcPts val="0"/>
              </a:spcAft>
              <a:buSzPts val="990"/>
              <a:buNone/>
            </a:pPr>
            <a:r>
              <a:rPr b="1" lang="en-GB" sz="3000">
                <a:solidFill>
                  <a:srgbClr val="FF0000"/>
                </a:solidFill>
                <a:latin typeface="Play"/>
                <a:ea typeface="Play"/>
                <a:cs typeface="Play"/>
                <a:sym typeface="Play"/>
              </a:rPr>
              <a:t>USING AN EXTENDED GAN FRAMEWORK</a:t>
            </a:r>
            <a:endParaRPr b="1" sz="3000">
              <a:solidFill>
                <a:srgbClr val="FF0000"/>
              </a:solidFill>
              <a:latin typeface="Play"/>
              <a:ea typeface="Play"/>
              <a:cs typeface="Play"/>
              <a:sym typeface="Play"/>
            </a:endParaRPr>
          </a:p>
        </p:txBody>
      </p:sp>
      <p:sp>
        <p:nvSpPr>
          <p:cNvPr id="121" name="Google Shape;121;p16"/>
          <p:cNvSpPr txBox="1"/>
          <p:nvPr/>
        </p:nvSpPr>
        <p:spPr>
          <a:xfrm>
            <a:off x="334500" y="2002725"/>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000"/>
              <a:buFont typeface="Arial"/>
              <a:buNone/>
            </a:pPr>
            <a:r>
              <a:rPr i="0" lang="en-GB" sz="2000" u="none" cap="none" strike="noStrike">
                <a:solidFill>
                  <a:srgbClr val="FFFFFF"/>
                </a:solidFill>
                <a:latin typeface="Play"/>
                <a:ea typeface="Play"/>
                <a:cs typeface="Play"/>
                <a:sym typeface="Play"/>
              </a:rPr>
              <a:t>Mini- Project</a:t>
            </a:r>
            <a:endParaRPr i="0" sz="2000" u="none" cap="none" strike="noStrike">
              <a:solidFill>
                <a:srgbClr val="FFFFFF"/>
              </a:solidFill>
              <a:latin typeface="Play"/>
              <a:ea typeface="Play"/>
              <a:cs typeface="Play"/>
              <a:sym typeface="Play"/>
            </a:endParaRPr>
          </a:p>
        </p:txBody>
      </p:sp>
      <p:sp>
        <p:nvSpPr>
          <p:cNvPr id="122" name="Google Shape;122;p16"/>
          <p:cNvSpPr txBox="1"/>
          <p:nvPr/>
        </p:nvSpPr>
        <p:spPr>
          <a:xfrm>
            <a:off x="357225" y="3104150"/>
            <a:ext cx="8475000" cy="1868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00"/>
              <a:buFont typeface="Arial"/>
              <a:buNone/>
            </a:pPr>
            <a:r>
              <a:rPr b="1" i="1" lang="en-GB" sz="1500" u="sng" cap="none" strike="noStrike">
                <a:solidFill>
                  <a:srgbClr val="EFEFEF"/>
                </a:solidFill>
                <a:latin typeface="Play"/>
                <a:ea typeface="Play"/>
                <a:cs typeface="Play"/>
                <a:sym typeface="Play"/>
              </a:rPr>
              <a:t>Project by:</a:t>
            </a:r>
            <a:endParaRPr b="1" i="1" sz="1500" u="sng" cap="none" strike="noStrike">
              <a:solidFill>
                <a:srgbClr val="EFEFEF"/>
              </a:solidFill>
              <a:latin typeface="Play"/>
              <a:ea typeface="Play"/>
              <a:cs typeface="Play"/>
              <a:sym typeface="Play"/>
            </a:endParaRPr>
          </a:p>
          <a:p>
            <a:pPr indent="0" lvl="0" marL="0" marR="0" rtl="0" algn="ctr">
              <a:lnSpc>
                <a:spcPct val="100000"/>
              </a:lnSpc>
              <a:spcBef>
                <a:spcPts val="1200"/>
              </a:spcBef>
              <a:spcAft>
                <a:spcPts val="0"/>
              </a:spcAft>
              <a:buClr>
                <a:srgbClr val="000000"/>
              </a:buClr>
              <a:buSzPts val="1300"/>
              <a:buFont typeface="Arial"/>
              <a:buNone/>
            </a:pPr>
            <a:r>
              <a:t/>
            </a:r>
            <a:endParaRPr i="0" sz="1300" u="none" cap="none" strike="noStrike">
              <a:solidFill>
                <a:srgbClr val="FFFFFF"/>
              </a:solidFill>
              <a:latin typeface="Play"/>
              <a:ea typeface="Play"/>
              <a:cs typeface="Play"/>
              <a:sym typeface="Play"/>
            </a:endParaRPr>
          </a:p>
          <a:p>
            <a:pPr indent="0" lvl="0" marL="0" marR="0" rtl="0" algn="l">
              <a:lnSpc>
                <a:spcPct val="115000"/>
              </a:lnSpc>
              <a:spcBef>
                <a:spcPts val="0"/>
              </a:spcBef>
              <a:spcAft>
                <a:spcPts val="0"/>
              </a:spcAft>
              <a:buClr>
                <a:srgbClr val="000000"/>
              </a:buClr>
              <a:buSzPts val="1300"/>
              <a:buFont typeface="Arial"/>
              <a:buNone/>
            </a:pPr>
            <a:r>
              <a:t/>
            </a:r>
            <a:endParaRPr i="0" sz="1300" u="none" cap="none" strike="noStrike">
              <a:solidFill>
                <a:srgbClr val="FFFFFF"/>
              </a:solidFill>
              <a:latin typeface="Play"/>
              <a:ea typeface="Play"/>
              <a:cs typeface="Play"/>
              <a:sym typeface="Play"/>
            </a:endParaRPr>
          </a:p>
          <a:p>
            <a:pPr indent="0" lvl="0" marL="0" marR="0" rtl="0" algn="just">
              <a:lnSpc>
                <a:spcPct val="150000"/>
              </a:lnSpc>
              <a:spcBef>
                <a:spcPts val="1600"/>
              </a:spcBef>
              <a:spcAft>
                <a:spcPts val="1200"/>
              </a:spcAft>
              <a:buClr>
                <a:srgbClr val="FFFFFF"/>
              </a:buClr>
              <a:buSzPts val="1100"/>
              <a:buFont typeface="Arial"/>
              <a:buNone/>
            </a:pPr>
            <a:r>
              <a:t/>
            </a:r>
            <a:endParaRPr b="1" i="1" sz="1500" u="sng" cap="none" strike="noStrike">
              <a:solidFill>
                <a:srgbClr val="FFFFFF"/>
              </a:solidFill>
              <a:latin typeface="Play"/>
              <a:ea typeface="Play"/>
              <a:cs typeface="Play"/>
              <a:sym typeface="Play"/>
            </a:endParaRPr>
          </a:p>
        </p:txBody>
      </p:sp>
      <p:graphicFrame>
        <p:nvGraphicFramePr>
          <p:cNvPr id="123" name="Google Shape;123;p16"/>
          <p:cNvGraphicFramePr/>
          <p:nvPr/>
        </p:nvGraphicFramePr>
        <p:xfrm>
          <a:off x="975225" y="3580435"/>
          <a:ext cx="3000000" cy="3000000"/>
        </p:xfrm>
        <a:graphic>
          <a:graphicData uri="http://schemas.openxmlformats.org/drawingml/2006/table">
            <a:tbl>
              <a:tblPr>
                <a:noFill/>
                <a:tableStyleId>{37E86F7F-9407-47B9-9320-A2BF3A6797DE}</a:tableStyleId>
              </a:tblPr>
              <a:tblGrid>
                <a:gridCol w="2413000"/>
                <a:gridCol w="2413000"/>
                <a:gridCol w="2413000"/>
              </a:tblGrid>
              <a:tr h="3888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AMEY THAKUR</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B-50</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TU3F1819127</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75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HASAN RIZVI</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B-51</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TU3F1819130</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88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MEGA SATISH</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B-58</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TU3F1819139</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0" name="Shape 180"/>
        <p:cNvGrpSpPr/>
        <p:nvPr/>
      </p:nvGrpSpPr>
      <p:grpSpPr>
        <a:xfrm>
          <a:off x="0" y="0"/>
          <a:ext cx="0" cy="0"/>
          <a:chOff x="0" y="0"/>
          <a:chExt cx="0" cy="0"/>
        </a:xfrm>
      </p:grpSpPr>
      <p:sp>
        <p:nvSpPr>
          <p:cNvPr id="181" name="Google Shape;181;p25"/>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3300"/>
              <a:buFont typeface="Arial"/>
              <a:buNone/>
            </a:pPr>
            <a:r>
              <a:rPr lang="en-GB">
                <a:latin typeface="Play"/>
                <a:ea typeface="Play"/>
                <a:cs typeface="Play"/>
                <a:sym typeface="Play"/>
              </a:rPr>
              <a:t>TIMELINE</a:t>
            </a:r>
            <a:endParaRPr>
              <a:latin typeface="Play"/>
              <a:ea typeface="Play"/>
              <a:cs typeface="Play"/>
              <a:sym typeface="Play"/>
            </a:endParaRPr>
          </a:p>
        </p:txBody>
      </p:sp>
      <p:sp>
        <p:nvSpPr>
          <p:cNvPr id="182" name="Google Shape;182;p25"/>
          <p:cNvSpPr txBox="1"/>
          <p:nvPr>
            <p:ph idx="5" type="body"/>
          </p:nvPr>
        </p:nvSpPr>
        <p:spPr>
          <a:xfrm>
            <a:off x="348617" y="3699104"/>
            <a:ext cx="1649100" cy="2208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3F3F3F"/>
              </a:buClr>
              <a:buSzPts val="1400"/>
              <a:buNone/>
            </a:pPr>
            <a:r>
              <a:rPr b="1" lang="en-GB">
                <a:solidFill>
                  <a:srgbClr val="3C78D8"/>
                </a:solidFill>
                <a:latin typeface="Play"/>
                <a:ea typeface="Play"/>
                <a:cs typeface="Play"/>
                <a:sym typeface="Play"/>
              </a:rPr>
              <a:t>Research Paper</a:t>
            </a:r>
            <a:endParaRPr b="1">
              <a:solidFill>
                <a:srgbClr val="3C78D8"/>
              </a:solidFill>
              <a:latin typeface="Play"/>
              <a:ea typeface="Play"/>
              <a:cs typeface="Play"/>
              <a:sym typeface="Play"/>
            </a:endParaRPr>
          </a:p>
        </p:txBody>
      </p:sp>
      <p:sp>
        <p:nvSpPr>
          <p:cNvPr id="183" name="Google Shape;183;p25"/>
          <p:cNvSpPr txBox="1"/>
          <p:nvPr>
            <p:ph idx="6" type="body"/>
          </p:nvPr>
        </p:nvSpPr>
        <p:spPr>
          <a:xfrm>
            <a:off x="348625" y="3919900"/>
            <a:ext cx="1649100" cy="520800"/>
          </a:xfrm>
          <a:prstGeom prst="rect">
            <a:avLst/>
          </a:prstGeom>
          <a:noFill/>
          <a:ln>
            <a:noFill/>
          </a:ln>
        </p:spPr>
        <p:txBody>
          <a:bodyPr anchorCtr="0" anchor="ctr" bIns="34275" lIns="68575" spcFirstLastPara="1" rIns="68575" wrap="square" tIns="34275">
            <a:noAutofit/>
          </a:bodyPr>
          <a:lstStyle/>
          <a:p>
            <a:pPr indent="0" lvl="0" marL="0" rtl="0" algn="just">
              <a:lnSpc>
                <a:spcPct val="90000"/>
              </a:lnSpc>
              <a:spcBef>
                <a:spcPts val="0"/>
              </a:spcBef>
              <a:spcAft>
                <a:spcPts val="0"/>
              </a:spcAft>
              <a:buSzPts val="900"/>
              <a:buNone/>
            </a:pPr>
            <a:r>
              <a:rPr lang="en-GB" sz="1000">
                <a:solidFill>
                  <a:srgbClr val="000000"/>
                </a:solidFill>
                <a:latin typeface="Play"/>
                <a:ea typeface="Play"/>
                <a:cs typeface="Play"/>
                <a:sym typeface="Play"/>
              </a:rPr>
              <a:t>Reading and collecting relevant information.</a:t>
            </a:r>
            <a:endParaRPr sz="1000">
              <a:solidFill>
                <a:srgbClr val="000000"/>
              </a:solidFill>
              <a:latin typeface="Play"/>
              <a:ea typeface="Play"/>
              <a:cs typeface="Play"/>
              <a:sym typeface="Play"/>
            </a:endParaRPr>
          </a:p>
          <a:p>
            <a:pPr indent="0" lvl="0" marL="0" rtl="0" algn="just">
              <a:lnSpc>
                <a:spcPct val="90000"/>
              </a:lnSpc>
              <a:spcBef>
                <a:spcPts val="0"/>
              </a:spcBef>
              <a:spcAft>
                <a:spcPts val="0"/>
              </a:spcAft>
              <a:buSzPts val="900"/>
              <a:buNone/>
            </a:pPr>
            <a:r>
              <a:rPr lang="en-GB" sz="1000">
                <a:solidFill>
                  <a:srgbClr val="000000"/>
                </a:solidFill>
                <a:latin typeface="Play"/>
                <a:ea typeface="Play"/>
                <a:cs typeface="Play"/>
                <a:sym typeface="Play"/>
              </a:rPr>
              <a:t>Defining Requirements.</a:t>
            </a:r>
            <a:endParaRPr sz="1000">
              <a:solidFill>
                <a:srgbClr val="000000"/>
              </a:solidFill>
              <a:latin typeface="Play"/>
              <a:ea typeface="Play"/>
              <a:cs typeface="Play"/>
              <a:sym typeface="Play"/>
            </a:endParaRPr>
          </a:p>
        </p:txBody>
      </p:sp>
      <p:sp>
        <p:nvSpPr>
          <p:cNvPr id="184" name="Google Shape;184;p25"/>
          <p:cNvSpPr txBox="1"/>
          <p:nvPr>
            <p:ph idx="14" type="body"/>
          </p:nvPr>
        </p:nvSpPr>
        <p:spPr>
          <a:xfrm>
            <a:off x="779397"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1</a:t>
            </a:r>
            <a:endParaRPr>
              <a:latin typeface="Play"/>
              <a:ea typeface="Play"/>
              <a:cs typeface="Play"/>
              <a:sym typeface="Play"/>
            </a:endParaRPr>
          </a:p>
        </p:txBody>
      </p:sp>
      <p:sp>
        <p:nvSpPr>
          <p:cNvPr id="185" name="Google Shape;185;p25"/>
          <p:cNvSpPr txBox="1"/>
          <p:nvPr>
            <p:ph idx="15" type="body"/>
          </p:nvPr>
        </p:nvSpPr>
        <p:spPr>
          <a:xfrm>
            <a:off x="2468822"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3</a:t>
            </a:r>
            <a:endParaRPr>
              <a:latin typeface="Play"/>
              <a:ea typeface="Play"/>
              <a:cs typeface="Play"/>
              <a:sym typeface="Play"/>
            </a:endParaRPr>
          </a:p>
        </p:txBody>
      </p:sp>
      <p:sp>
        <p:nvSpPr>
          <p:cNvPr id="186" name="Google Shape;186;p25"/>
          <p:cNvSpPr txBox="1"/>
          <p:nvPr>
            <p:ph idx="15" type="body"/>
          </p:nvPr>
        </p:nvSpPr>
        <p:spPr>
          <a:xfrm>
            <a:off x="4158244"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5</a:t>
            </a:r>
            <a:endParaRPr>
              <a:latin typeface="Play"/>
              <a:ea typeface="Play"/>
              <a:cs typeface="Play"/>
              <a:sym typeface="Play"/>
            </a:endParaRPr>
          </a:p>
        </p:txBody>
      </p:sp>
      <p:sp>
        <p:nvSpPr>
          <p:cNvPr id="187" name="Google Shape;187;p25"/>
          <p:cNvSpPr txBox="1"/>
          <p:nvPr>
            <p:ph idx="15" type="body"/>
          </p:nvPr>
        </p:nvSpPr>
        <p:spPr>
          <a:xfrm>
            <a:off x="7537050"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9</a:t>
            </a:r>
            <a:endParaRPr>
              <a:latin typeface="Play"/>
              <a:ea typeface="Play"/>
              <a:cs typeface="Play"/>
              <a:sym typeface="Play"/>
            </a:endParaRPr>
          </a:p>
        </p:txBody>
      </p:sp>
      <p:sp>
        <p:nvSpPr>
          <p:cNvPr id="188" name="Google Shape;188;p25"/>
          <p:cNvSpPr txBox="1"/>
          <p:nvPr>
            <p:ph idx="15" type="body"/>
          </p:nvPr>
        </p:nvSpPr>
        <p:spPr>
          <a:xfrm>
            <a:off x="5847656"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7</a:t>
            </a:r>
            <a:endParaRPr>
              <a:latin typeface="Play"/>
              <a:ea typeface="Play"/>
              <a:cs typeface="Play"/>
              <a:sym typeface="Play"/>
            </a:endParaRPr>
          </a:p>
        </p:txBody>
      </p:sp>
      <p:sp>
        <p:nvSpPr>
          <p:cNvPr id="189" name="Google Shape;189;p25"/>
          <p:cNvSpPr txBox="1"/>
          <p:nvPr>
            <p:ph idx="5" type="body"/>
          </p:nvPr>
        </p:nvSpPr>
        <p:spPr>
          <a:xfrm>
            <a:off x="6984075" y="3699100"/>
            <a:ext cx="1893600" cy="74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rgbClr val="FF0000"/>
                </a:solidFill>
                <a:latin typeface="Play"/>
                <a:ea typeface="Play"/>
                <a:cs typeface="Play"/>
                <a:sym typeface="Play"/>
              </a:rPr>
              <a:t>Prototype Developed Successfully</a:t>
            </a:r>
            <a:endParaRPr b="1" sz="1200">
              <a:solidFill>
                <a:srgbClr val="FF0000"/>
              </a:solidFill>
              <a:latin typeface="Play"/>
              <a:ea typeface="Play"/>
              <a:cs typeface="Play"/>
              <a:sym typeface="Play"/>
            </a:endParaRPr>
          </a:p>
        </p:txBody>
      </p:sp>
      <p:sp>
        <p:nvSpPr>
          <p:cNvPr id="190" name="Google Shape;190;p25"/>
          <p:cNvSpPr txBox="1"/>
          <p:nvPr>
            <p:ph idx="5" type="body"/>
          </p:nvPr>
        </p:nvSpPr>
        <p:spPr>
          <a:xfrm>
            <a:off x="1940525" y="1250225"/>
            <a:ext cx="1839300" cy="65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rgbClr val="1FD100"/>
                </a:solidFill>
                <a:latin typeface="Play"/>
                <a:ea typeface="Play"/>
                <a:cs typeface="Play"/>
                <a:sym typeface="Play"/>
              </a:rPr>
              <a:t>Comprehension of Mathematical concepts and Algorithms</a:t>
            </a:r>
            <a:endParaRPr b="1" sz="1200">
              <a:solidFill>
                <a:srgbClr val="1FD100"/>
              </a:solidFill>
              <a:latin typeface="Play"/>
              <a:ea typeface="Play"/>
              <a:cs typeface="Play"/>
              <a:sym typeface="Play"/>
            </a:endParaRPr>
          </a:p>
        </p:txBody>
      </p:sp>
      <p:sp>
        <p:nvSpPr>
          <p:cNvPr id="191" name="Google Shape;191;p25"/>
          <p:cNvSpPr txBox="1"/>
          <p:nvPr>
            <p:ph idx="5" type="body"/>
          </p:nvPr>
        </p:nvSpPr>
        <p:spPr>
          <a:xfrm>
            <a:off x="5414450" y="1250216"/>
            <a:ext cx="1649100" cy="651600"/>
          </a:xfrm>
          <a:prstGeom prst="rect">
            <a:avLst/>
          </a:prstGeom>
          <a:noFill/>
          <a:ln>
            <a:noFill/>
          </a:ln>
        </p:spPr>
        <p:txBody>
          <a:bodyPr anchorCtr="0" anchor="ctr" bIns="34275" lIns="90000"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chemeClr val="accent5"/>
                </a:solidFill>
                <a:latin typeface="Play"/>
                <a:ea typeface="Play"/>
                <a:cs typeface="Play"/>
                <a:sym typeface="Play"/>
              </a:rPr>
              <a:t>Start with the deployment of WBC Model</a:t>
            </a:r>
            <a:endParaRPr b="1" sz="1200">
              <a:solidFill>
                <a:schemeClr val="accent5"/>
              </a:solidFill>
              <a:latin typeface="Play"/>
              <a:ea typeface="Play"/>
              <a:cs typeface="Play"/>
              <a:sym typeface="Play"/>
            </a:endParaRPr>
          </a:p>
        </p:txBody>
      </p:sp>
      <p:sp>
        <p:nvSpPr>
          <p:cNvPr id="192" name="Google Shape;192;p25"/>
          <p:cNvSpPr txBox="1"/>
          <p:nvPr>
            <p:ph idx="5" type="body"/>
          </p:nvPr>
        </p:nvSpPr>
        <p:spPr>
          <a:xfrm>
            <a:off x="3762675" y="3699090"/>
            <a:ext cx="1649100" cy="74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100"/>
              <a:buNone/>
            </a:pPr>
            <a:r>
              <a:rPr b="1" lang="en-GB" sz="1200">
                <a:solidFill>
                  <a:srgbClr val="00CAEA"/>
                </a:solidFill>
                <a:latin typeface="Play"/>
                <a:ea typeface="Play"/>
                <a:cs typeface="Play"/>
                <a:sym typeface="Play"/>
              </a:rPr>
              <a:t>Start with the implementation of WBC Model</a:t>
            </a:r>
            <a:endParaRPr b="1" sz="1200">
              <a:solidFill>
                <a:srgbClr val="00CAEA"/>
              </a:solidFill>
              <a:latin typeface="Play"/>
              <a:ea typeface="Play"/>
              <a:cs typeface="Play"/>
              <a:sym typeface="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6"/>
          <p:cNvPicPr preferRelativeResize="0"/>
          <p:nvPr/>
        </p:nvPicPr>
        <p:blipFill rotWithShape="1">
          <a:blip r:embed="rId3">
            <a:alphaModFix/>
          </a:blip>
          <a:srcRect b="0" l="0" r="0" t="0"/>
          <a:stretch/>
        </p:blipFill>
        <p:spPr>
          <a:xfrm>
            <a:off x="1705275" y="1314450"/>
            <a:ext cx="5734050" cy="2514600"/>
          </a:xfrm>
          <a:prstGeom prst="rect">
            <a:avLst/>
          </a:prstGeom>
          <a:noFill/>
          <a:ln cap="flat" cmpd="sng" w="25400">
            <a:solidFill>
              <a:schemeClr val="dk1"/>
            </a:solidFill>
            <a:prstDash val="solid"/>
            <a:miter lim="8000"/>
            <a:headEnd len="sm" w="sm" type="none"/>
            <a:tailEnd len="sm" w="sm" type="none"/>
          </a:ln>
        </p:spPr>
      </p:pic>
      <p:sp>
        <p:nvSpPr>
          <p:cNvPr id="198" name="Google Shape;198;p26"/>
          <p:cNvSpPr txBox="1"/>
          <p:nvPr/>
        </p:nvSpPr>
        <p:spPr>
          <a:xfrm>
            <a:off x="3114150" y="4248175"/>
            <a:ext cx="2915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Architecture of GAN</a:t>
            </a:r>
            <a:endParaRPr i="0" sz="1400" u="none" cap="none" strike="noStrike">
              <a:solidFill>
                <a:srgbClr val="FFFFFF"/>
              </a:solidFill>
              <a:latin typeface="Play"/>
              <a:ea typeface="Play"/>
              <a:cs typeface="Play"/>
              <a:sym typeface="Play"/>
            </a:endParaRPr>
          </a:p>
        </p:txBody>
      </p:sp>
      <p:sp>
        <p:nvSpPr>
          <p:cNvPr id="199" name="Google Shape;199;p2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GAN-TREE: A GAN FRAMEWORK FOR GENERATING DIVERSE DATA</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7"/>
          <p:cNvPicPr preferRelativeResize="0"/>
          <p:nvPr/>
        </p:nvPicPr>
        <p:blipFill rotWithShape="1">
          <a:blip r:embed="rId3">
            <a:alphaModFix/>
          </a:blip>
          <a:srcRect b="0" l="0" r="0" t="0"/>
          <a:stretch/>
        </p:blipFill>
        <p:spPr>
          <a:xfrm>
            <a:off x="307175" y="1145687"/>
            <a:ext cx="8529650" cy="2852125"/>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sng" cap="none" strike="noStrike">
                <a:solidFill>
                  <a:srgbClr val="FFFFFF"/>
                </a:solidFill>
                <a:latin typeface="Play"/>
                <a:ea typeface="Play"/>
                <a:cs typeface="Play"/>
                <a:sym typeface="Play"/>
              </a:rPr>
              <a:t>PROS OF GAN FRAMEWORK</a:t>
            </a:r>
            <a:endParaRPr b="1" i="0" sz="18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1" i="0" lang="en-GB" sz="1400" u="none" cap="none" strike="noStrike">
                <a:solidFill>
                  <a:srgbClr val="FFFFFF"/>
                </a:solidFill>
                <a:latin typeface="Play"/>
                <a:ea typeface="Play"/>
                <a:cs typeface="Play"/>
                <a:sym typeface="Play"/>
              </a:rPr>
              <a:t>+</a:t>
            </a:r>
            <a:r>
              <a:rPr i="0" lang="en-GB" sz="1400" u="none" cap="none" strike="noStrike">
                <a:solidFill>
                  <a:srgbClr val="FFFFFF"/>
                </a:solidFill>
                <a:latin typeface="Play"/>
                <a:ea typeface="Play"/>
                <a:cs typeface="Play"/>
                <a:sym typeface="Play"/>
              </a:rPr>
              <a:t>	Very impressive result related to content generated, and realistic visual content.</a:t>
            </a:r>
            <a:endParaRPr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1" i="0" lang="en-GB" sz="1400" u="none" cap="none" strike="noStrike">
                <a:solidFill>
                  <a:srgbClr val="FFFFFF"/>
                </a:solidFill>
                <a:latin typeface="Play"/>
                <a:ea typeface="Play"/>
                <a:cs typeface="Play"/>
                <a:sym typeface="Play"/>
              </a:rPr>
              <a:t>+</a:t>
            </a:r>
            <a:r>
              <a:rPr i="0" lang="en-GB" sz="1400" u="none" cap="none" strike="noStrike">
                <a:solidFill>
                  <a:srgbClr val="FFFFFF"/>
                </a:solidFill>
                <a:latin typeface="Play"/>
                <a:ea typeface="Play"/>
                <a:cs typeface="Play"/>
                <a:sym typeface="Play"/>
              </a:rPr>
              <a:t> 	Also can be modelled for other applications like image restoration, etc.</a:t>
            </a:r>
            <a:endParaRPr i="0" sz="1400" u="none"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b="1" i="0" lang="en-GB" sz="1800" u="sng" cap="none" strike="noStrike">
                <a:solidFill>
                  <a:schemeClr val="dk1"/>
                </a:solidFill>
                <a:latin typeface="Play"/>
                <a:ea typeface="Play"/>
                <a:cs typeface="Play"/>
                <a:sym typeface="Play"/>
              </a:rPr>
              <a:t>CONS OF GAN FRAMEWORK</a:t>
            </a:r>
            <a:endParaRPr b="1" i="0" sz="16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Despite the success of GAN, the potential of such a framework has certain limitations. </a:t>
            </a:r>
            <a:endParaRPr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1" i="0" lang="en-GB" sz="1400" u="none" cap="none" strike="noStrike">
                <a:solidFill>
                  <a:srgbClr val="FFFFFF"/>
                </a:solidFill>
                <a:latin typeface="Play"/>
                <a:ea typeface="Play"/>
                <a:cs typeface="Play"/>
                <a:sym typeface="Play"/>
              </a:rPr>
              <a:t>-</a:t>
            </a:r>
            <a:r>
              <a:rPr i="0" lang="en-GB" sz="1400" u="none" cap="none" strike="noStrike">
                <a:solidFill>
                  <a:srgbClr val="FFFFFF"/>
                </a:solidFill>
                <a:latin typeface="Play"/>
                <a:ea typeface="Play"/>
                <a:cs typeface="Play"/>
                <a:sym typeface="Play"/>
              </a:rPr>
              <a:t>	Difficult for training: huge computation.</a:t>
            </a:r>
            <a:endParaRPr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1" i="0" lang="en-GB" sz="1400" u="none" cap="none" strike="noStrike">
                <a:solidFill>
                  <a:srgbClr val="FFFFFF"/>
                </a:solidFill>
                <a:latin typeface="Play"/>
                <a:ea typeface="Play"/>
                <a:cs typeface="Play"/>
                <a:sym typeface="Play"/>
              </a:rPr>
              <a:t>-	</a:t>
            </a:r>
            <a:r>
              <a:rPr i="0" lang="en-GB" sz="1400" u="none" cap="none" strike="noStrike">
                <a:solidFill>
                  <a:srgbClr val="FFFFFF"/>
                </a:solidFill>
                <a:latin typeface="Play"/>
                <a:ea typeface="Play"/>
                <a:cs typeface="Play"/>
                <a:sym typeface="Play"/>
              </a:rPr>
              <a:t>"Realistic" but not Real. A fake pattern can be created, especially for small scale structure or </a:t>
            </a:r>
            <a:endParaRPr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            non-nature object like text ---&gt; problem of the loss function.</a:t>
            </a:r>
            <a:endParaRPr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1" i="0" lang="en-GB" sz="1400" u="none" cap="none" strike="noStrike">
                <a:solidFill>
                  <a:srgbClr val="FFFFFF"/>
                </a:solidFill>
                <a:latin typeface="Play"/>
                <a:ea typeface="Play"/>
                <a:cs typeface="Play"/>
                <a:sym typeface="Play"/>
              </a:rPr>
              <a:t>-	</a:t>
            </a:r>
            <a:r>
              <a:rPr i="0" lang="en-GB" sz="1400" u="none" cap="none" strike="noStrike">
                <a:solidFill>
                  <a:srgbClr val="FFFFFF"/>
                </a:solidFill>
                <a:latin typeface="Play"/>
                <a:ea typeface="Play"/>
                <a:cs typeface="Play"/>
                <a:sym typeface="Play"/>
              </a:rPr>
              <a:t>Some physical effects in the picture like shadow will become unrealistic.</a:t>
            </a:r>
            <a:endParaRPr i="0" sz="1400" u="none" cap="none" strike="noStrike">
              <a:solidFill>
                <a:srgbClr val="FFFFFF"/>
              </a:solidFill>
              <a:latin typeface="Play"/>
              <a:ea typeface="Play"/>
              <a:cs typeface="Play"/>
              <a:sym typeface="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METHODOLOGIES OF WHITE BOX CARTOONIZATION</a:t>
            </a:r>
            <a:endParaRPr b="1" i="0" sz="2000" u="none" cap="none" strike="noStrike">
              <a:solidFill>
                <a:srgbClr val="FF0000"/>
              </a:solidFill>
              <a:latin typeface="Play"/>
              <a:ea typeface="Play"/>
              <a:cs typeface="Play"/>
              <a:sym typeface="Play"/>
            </a:endParaRPr>
          </a:p>
        </p:txBody>
      </p:sp>
      <p:pic>
        <p:nvPicPr>
          <p:cNvPr id="215" name="Google Shape;215;p29"/>
          <p:cNvPicPr preferRelativeResize="0"/>
          <p:nvPr/>
        </p:nvPicPr>
        <p:blipFill rotWithShape="1">
          <a:blip r:embed="rId3">
            <a:alphaModFix/>
          </a:blip>
          <a:srcRect b="0" l="0" r="0" t="0"/>
          <a:stretch/>
        </p:blipFill>
        <p:spPr>
          <a:xfrm>
            <a:off x="2704012" y="792975"/>
            <a:ext cx="3735976" cy="4258101"/>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nvSpPr>
        <p:spPr>
          <a:xfrm>
            <a:off x="330900" y="338100"/>
            <a:ext cx="8482200" cy="4612500"/>
          </a:xfrm>
          <a:prstGeom prst="rect">
            <a:avLst/>
          </a:prstGeom>
          <a:no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Adaptive coloring generates results that are brighter and free from hazing effects.</a:t>
            </a:r>
            <a:endParaRPr i="0" sz="1400" u="none"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p:txBody>
      </p:sp>
      <p:pic>
        <p:nvPicPr>
          <p:cNvPr id="221" name="Google Shape;221;p30"/>
          <p:cNvPicPr preferRelativeResize="0"/>
          <p:nvPr/>
        </p:nvPicPr>
        <p:blipFill rotWithShape="1">
          <a:blip r:embed="rId3">
            <a:alphaModFix/>
          </a:blip>
          <a:srcRect b="0" l="0" r="0" t="0"/>
          <a:stretch/>
        </p:blipFill>
        <p:spPr>
          <a:xfrm>
            <a:off x="2809875" y="497701"/>
            <a:ext cx="3524250" cy="379610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sng" cap="none" strike="noStrike">
                <a:solidFill>
                  <a:srgbClr val="FFFFFF"/>
                </a:solidFill>
                <a:latin typeface="Play"/>
                <a:ea typeface="Play"/>
                <a:cs typeface="Play"/>
                <a:sym typeface="Play"/>
              </a:rPr>
              <a:t>SURFACE LOSS FORMULA</a:t>
            </a:r>
            <a:endParaRPr b="1" i="0" sz="18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0000"/>
                </a:solidFill>
                <a:latin typeface="Play"/>
                <a:ea typeface="Play"/>
                <a:cs typeface="Play"/>
                <a:sym typeface="Play"/>
              </a:rPr>
              <a:t>L</a:t>
            </a:r>
            <a:r>
              <a:rPr b="1" i="0" lang="en-GB" sz="1400" u="none" cap="none" strike="noStrike">
                <a:solidFill>
                  <a:srgbClr val="FF0000"/>
                </a:solidFill>
                <a:latin typeface="Play"/>
                <a:ea typeface="Play"/>
                <a:cs typeface="Play"/>
                <a:sym typeface="Play"/>
              </a:rPr>
              <a:t>surface </a:t>
            </a:r>
            <a:r>
              <a:rPr b="1" i="0" lang="en-GB" sz="1800" u="none" cap="none" strike="noStrike">
                <a:solidFill>
                  <a:srgbClr val="FF0000"/>
                </a:solidFill>
                <a:latin typeface="Play"/>
                <a:ea typeface="Play"/>
                <a:cs typeface="Play"/>
                <a:sym typeface="Play"/>
              </a:rPr>
              <a:t>(G, D</a:t>
            </a:r>
            <a:r>
              <a:rPr b="1" i="0" lang="en-GB" sz="1400" u="none" cap="none" strike="noStrike">
                <a:solidFill>
                  <a:srgbClr val="FF0000"/>
                </a:solidFill>
                <a:latin typeface="Play"/>
                <a:ea typeface="Play"/>
                <a:cs typeface="Play"/>
                <a:sym typeface="Play"/>
              </a:rPr>
              <a:t>s</a:t>
            </a:r>
            <a:r>
              <a:rPr b="1" i="0" lang="en-GB" sz="1800" u="none" cap="none" strike="noStrike">
                <a:solidFill>
                  <a:srgbClr val="FF0000"/>
                </a:solidFill>
                <a:latin typeface="Play"/>
                <a:ea typeface="Play"/>
                <a:cs typeface="Play"/>
                <a:sym typeface="Play"/>
              </a:rPr>
              <a:t>) = log D</a:t>
            </a:r>
            <a:r>
              <a:rPr b="1" i="0" lang="en-GB" sz="1400" u="none" cap="none" strike="noStrike">
                <a:solidFill>
                  <a:srgbClr val="FF0000"/>
                </a:solidFill>
                <a:latin typeface="Play"/>
                <a:ea typeface="Play"/>
                <a:cs typeface="Play"/>
                <a:sym typeface="Play"/>
              </a:rPr>
              <a:t>s </a:t>
            </a:r>
            <a:r>
              <a:rPr b="1" i="0" lang="en-GB" sz="1800" u="none" cap="none" strike="noStrike">
                <a:solidFill>
                  <a:srgbClr val="FF0000"/>
                </a:solidFill>
                <a:latin typeface="Play"/>
                <a:ea typeface="Play"/>
                <a:cs typeface="Play"/>
                <a:sym typeface="Play"/>
              </a:rPr>
              <a:t>(F</a:t>
            </a:r>
            <a:r>
              <a:rPr b="1" i="0" lang="en-GB" sz="1400" u="none" cap="none" strike="noStrike">
                <a:solidFill>
                  <a:srgbClr val="FF0000"/>
                </a:solidFill>
                <a:latin typeface="Play"/>
                <a:ea typeface="Play"/>
                <a:cs typeface="Play"/>
                <a:sym typeface="Play"/>
              </a:rPr>
              <a:t>dgf</a:t>
            </a:r>
            <a:r>
              <a:rPr b="1" i="0" lang="en-GB" sz="1800" u="none" cap="none" strike="noStrike">
                <a:solidFill>
                  <a:srgbClr val="FF0000"/>
                </a:solidFill>
                <a:latin typeface="Play"/>
                <a:ea typeface="Play"/>
                <a:cs typeface="Play"/>
                <a:sym typeface="Play"/>
              </a:rPr>
              <a:t> (I</a:t>
            </a:r>
            <a:r>
              <a:rPr b="1" i="0" lang="en-GB" sz="1400" u="none" cap="none" strike="noStrike">
                <a:solidFill>
                  <a:srgbClr val="FF0000"/>
                </a:solidFill>
                <a:latin typeface="Play"/>
                <a:ea typeface="Play"/>
                <a:cs typeface="Play"/>
                <a:sym typeface="Play"/>
              </a:rPr>
              <a:t>c</a:t>
            </a:r>
            <a:r>
              <a:rPr b="1" i="0" lang="en-GB" sz="1800" u="none" cap="none" strike="noStrike">
                <a:solidFill>
                  <a:srgbClr val="FF0000"/>
                </a:solidFill>
                <a:latin typeface="Play"/>
                <a:ea typeface="Play"/>
                <a:cs typeface="Play"/>
                <a:sym typeface="Play"/>
              </a:rPr>
              <a:t>, I</a:t>
            </a:r>
            <a:r>
              <a:rPr b="1" i="0" lang="en-GB" sz="1400" u="none" cap="none" strike="noStrike">
                <a:solidFill>
                  <a:srgbClr val="FF0000"/>
                </a:solidFill>
                <a:latin typeface="Play"/>
                <a:ea typeface="Play"/>
                <a:cs typeface="Play"/>
                <a:sym typeface="Play"/>
              </a:rPr>
              <a:t>c</a:t>
            </a:r>
            <a:r>
              <a:rPr b="1" i="0" lang="en-GB" sz="1800" u="none" cap="none" strike="noStrike">
                <a:solidFill>
                  <a:srgbClr val="FF0000"/>
                </a:solidFill>
                <a:latin typeface="Play"/>
                <a:ea typeface="Play"/>
                <a:cs typeface="Play"/>
                <a:sym typeface="Play"/>
              </a:rPr>
              <a:t>)) + log (1 − D</a:t>
            </a:r>
            <a:r>
              <a:rPr b="1" i="0" lang="en-GB" sz="1400" u="none" cap="none" strike="noStrike">
                <a:solidFill>
                  <a:srgbClr val="FF0000"/>
                </a:solidFill>
                <a:latin typeface="Play"/>
                <a:ea typeface="Play"/>
                <a:cs typeface="Play"/>
                <a:sym typeface="Play"/>
              </a:rPr>
              <a:t>s </a:t>
            </a:r>
            <a:r>
              <a:rPr b="1" i="0" lang="en-GB" sz="1800" u="none" cap="none" strike="noStrike">
                <a:solidFill>
                  <a:srgbClr val="FF0000"/>
                </a:solidFill>
                <a:latin typeface="Play"/>
                <a:ea typeface="Play"/>
                <a:cs typeface="Play"/>
                <a:sym typeface="Play"/>
              </a:rPr>
              <a:t>(F</a:t>
            </a:r>
            <a:r>
              <a:rPr b="1" i="0" lang="en-GB" sz="1400" u="none" cap="none" strike="noStrike">
                <a:solidFill>
                  <a:srgbClr val="FF0000"/>
                </a:solidFill>
                <a:latin typeface="Play"/>
                <a:ea typeface="Play"/>
                <a:cs typeface="Play"/>
                <a:sym typeface="Play"/>
              </a:rPr>
              <a:t>dgf</a:t>
            </a:r>
            <a:r>
              <a:rPr b="1" i="0" lang="en-GB" sz="1800" u="none" cap="none" strike="noStrike">
                <a:solidFill>
                  <a:srgbClr val="FF0000"/>
                </a:solidFill>
                <a:latin typeface="Play"/>
                <a:ea typeface="Play"/>
                <a:cs typeface="Play"/>
                <a:sym typeface="Play"/>
              </a:rPr>
              <a:t> (G (I</a:t>
            </a:r>
            <a:r>
              <a:rPr b="1" i="0" lang="en-GB" sz="1400" u="none" cap="none" strike="noStrike">
                <a:solidFill>
                  <a:srgbClr val="FF0000"/>
                </a:solidFill>
                <a:latin typeface="Play"/>
                <a:ea typeface="Play"/>
                <a:cs typeface="Play"/>
                <a:sym typeface="Play"/>
              </a:rPr>
              <a:t>p</a:t>
            </a:r>
            <a:r>
              <a:rPr b="1" i="0" lang="en-GB" sz="1800" u="none" cap="none" strike="noStrike">
                <a:solidFill>
                  <a:srgbClr val="FF0000"/>
                </a:solidFill>
                <a:latin typeface="Play"/>
                <a:ea typeface="Play"/>
                <a:cs typeface="Play"/>
                <a:sym typeface="Play"/>
              </a:rPr>
              <a:t>), G (I</a:t>
            </a:r>
            <a:r>
              <a:rPr b="1" i="0" lang="en-GB" sz="1400" u="none" cap="none" strike="noStrike">
                <a:solidFill>
                  <a:srgbClr val="FF0000"/>
                </a:solidFill>
                <a:latin typeface="Play"/>
                <a:ea typeface="Play"/>
                <a:cs typeface="Play"/>
                <a:sym typeface="Play"/>
              </a:rPr>
              <a:t>p</a:t>
            </a:r>
            <a:r>
              <a:rPr b="1" i="0" lang="en-GB" sz="1800" u="none" cap="none" strike="noStrike">
                <a:solidFill>
                  <a:srgbClr val="FF0000"/>
                </a:solidFill>
                <a:latin typeface="Play"/>
                <a:ea typeface="Play"/>
                <a:cs typeface="Play"/>
                <a:sym typeface="Play"/>
              </a:rPr>
              <a:t>))))</a:t>
            </a:r>
            <a:endParaRPr b="1" i="0" sz="1800" u="none" cap="none" strike="noStrike">
              <a:solidFill>
                <a:srgbClr val="FF0000"/>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Where, </a:t>
            </a:r>
            <a:endParaRPr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	</a:t>
            </a:r>
            <a:r>
              <a:rPr i="0" lang="en-GB" sz="1800" u="none" cap="none" strike="noStrike">
                <a:solidFill>
                  <a:schemeClr val="dk1"/>
                </a:solidFill>
                <a:latin typeface="Play"/>
                <a:ea typeface="Play"/>
                <a:cs typeface="Play"/>
                <a:sym typeface="Play"/>
              </a:rPr>
              <a:t>G = </a:t>
            </a:r>
            <a:r>
              <a:rPr i="0" lang="en-GB" sz="1400" u="none" cap="none" strike="noStrike">
                <a:solidFill>
                  <a:schemeClr val="dk1"/>
                </a:solidFill>
                <a:latin typeface="Play"/>
                <a:ea typeface="Play"/>
                <a:cs typeface="Play"/>
                <a:sym typeface="Play"/>
              </a:rPr>
              <a:t>Generator,</a:t>
            </a:r>
            <a:endParaRPr i="0" sz="1400" u="none" cap="none" strike="noStrike">
              <a:solidFill>
                <a:schemeClr val="dk1"/>
              </a:solidFill>
              <a:latin typeface="Play"/>
              <a:ea typeface="Play"/>
              <a:cs typeface="Play"/>
              <a:sym typeface="Play"/>
            </a:endParaRPr>
          </a:p>
          <a:p>
            <a:pPr indent="457200" lvl="0" marL="457200" marR="0" rtl="0" algn="just">
              <a:lnSpc>
                <a:spcPct val="115000"/>
              </a:lnSpc>
              <a:spcBef>
                <a:spcPts val="0"/>
              </a:spcBef>
              <a:spcAft>
                <a:spcPts val="0"/>
              </a:spcAft>
              <a:buClr>
                <a:srgbClr val="000000"/>
              </a:buClr>
              <a:buSzPts val="1800"/>
              <a:buFont typeface="Arial"/>
              <a:buNone/>
            </a:pPr>
            <a:r>
              <a:rPr i="0" lang="en-GB" sz="1800" u="none" cap="none" strike="noStrike">
                <a:solidFill>
                  <a:schemeClr val="dk1"/>
                </a:solidFill>
                <a:latin typeface="Play"/>
                <a:ea typeface="Play"/>
                <a:cs typeface="Play"/>
                <a:sym typeface="Play"/>
              </a:rPr>
              <a:t>D</a:t>
            </a:r>
            <a:r>
              <a:rPr i="0" lang="en-GB" sz="1400" u="none" cap="none" strike="noStrike">
                <a:solidFill>
                  <a:schemeClr val="dk1"/>
                </a:solidFill>
                <a:latin typeface="Play"/>
                <a:ea typeface="Play"/>
                <a:cs typeface="Play"/>
                <a:sym typeface="Play"/>
              </a:rPr>
              <a:t>s = Discriminator,</a:t>
            </a:r>
            <a:endParaRPr i="0" sz="1400" u="none" cap="none" strike="noStrike">
              <a:solidFill>
                <a:schemeClr val="dk1"/>
              </a:solidFill>
              <a:latin typeface="Play"/>
              <a:ea typeface="Play"/>
              <a:cs typeface="Play"/>
              <a:sym typeface="Play"/>
            </a:endParaRPr>
          </a:p>
          <a:p>
            <a:pPr indent="457200" lvl="0" marL="457200" marR="0" rtl="0" algn="just">
              <a:lnSpc>
                <a:spcPct val="115000"/>
              </a:lnSpc>
              <a:spcBef>
                <a:spcPts val="0"/>
              </a:spcBef>
              <a:spcAft>
                <a:spcPts val="0"/>
              </a:spcAft>
              <a:buClr>
                <a:srgbClr val="000000"/>
              </a:buClr>
              <a:buSzPts val="1800"/>
              <a:buFont typeface="Arial"/>
              <a:buNone/>
            </a:pPr>
            <a:r>
              <a:rPr i="0" lang="en-GB" sz="1800" u="none" cap="none" strike="noStrike">
                <a:solidFill>
                  <a:schemeClr val="dk1"/>
                </a:solidFill>
                <a:latin typeface="Play"/>
                <a:ea typeface="Play"/>
                <a:cs typeface="Play"/>
                <a:sym typeface="Play"/>
              </a:rPr>
              <a:t>I</a:t>
            </a:r>
            <a:r>
              <a:rPr i="0" lang="en-GB" sz="1400" u="none" cap="none" strike="noStrike">
                <a:solidFill>
                  <a:schemeClr val="dk1"/>
                </a:solidFill>
                <a:latin typeface="Play"/>
                <a:ea typeface="Play"/>
                <a:cs typeface="Play"/>
                <a:sym typeface="Play"/>
              </a:rPr>
              <a:t>c = Reference Cartoon Image,</a:t>
            </a:r>
            <a:endParaRPr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	</a:t>
            </a:r>
            <a:r>
              <a:rPr i="0" lang="en-GB" sz="1800" u="none" cap="none" strike="noStrike">
                <a:solidFill>
                  <a:schemeClr val="dk1"/>
                </a:solidFill>
                <a:latin typeface="Play"/>
                <a:ea typeface="Play"/>
                <a:cs typeface="Play"/>
                <a:sym typeface="Play"/>
              </a:rPr>
              <a:t>I</a:t>
            </a:r>
            <a:r>
              <a:rPr i="0" lang="en-GB" sz="1400" u="none" cap="none" strike="noStrike">
                <a:solidFill>
                  <a:schemeClr val="dk1"/>
                </a:solidFill>
                <a:latin typeface="Play"/>
                <a:ea typeface="Play"/>
                <a:cs typeface="Play"/>
                <a:sym typeface="Play"/>
              </a:rPr>
              <a:t>p = Input Photo,</a:t>
            </a:r>
            <a:endParaRPr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	</a:t>
            </a:r>
            <a:r>
              <a:rPr i="0" lang="en-GB" sz="1800" u="none" cap="none" strike="noStrike">
                <a:solidFill>
                  <a:schemeClr val="dk1"/>
                </a:solidFill>
                <a:latin typeface="Play"/>
                <a:ea typeface="Play"/>
                <a:cs typeface="Play"/>
                <a:sym typeface="Play"/>
              </a:rPr>
              <a:t>F</a:t>
            </a:r>
            <a:r>
              <a:rPr i="0" lang="en-GB" sz="1400" u="none" cap="none" strike="noStrike">
                <a:solidFill>
                  <a:schemeClr val="dk1"/>
                </a:solidFill>
                <a:latin typeface="Play"/>
                <a:ea typeface="Play"/>
                <a:cs typeface="Play"/>
                <a:sym typeface="Play"/>
              </a:rPr>
              <a:t>dgf = It takes an image I as input and itself as guide map, returns extracted surface</a:t>
            </a:r>
            <a:endParaRPr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   	              representation Fdgf (I, I) with textures and details removed.</a:t>
            </a:r>
            <a:endParaRPr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rPr i="0" lang="en-GB" sz="1400" u="sng" cap="none" strike="noStrike">
                <a:solidFill>
                  <a:schemeClr val="dk1"/>
                </a:solidFill>
                <a:latin typeface="Play"/>
                <a:ea typeface="Play"/>
                <a:cs typeface="Play"/>
                <a:sym typeface="Play"/>
              </a:rPr>
              <a:t>Note:</a:t>
            </a:r>
            <a:r>
              <a:rPr i="0" lang="en-GB" sz="1400" u="none" cap="none" strike="noStrike">
                <a:solidFill>
                  <a:schemeClr val="dk1"/>
                </a:solidFill>
                <a:latin typeface="Play"/>
                <a:ea typeface="Play"/>
                <a:cs typeface="Play"/>
                <a:sym typeface="Play"/>
              </a:rPr>
              <a:t> A discriminator Ds is introduced to judge whether model outputs and reference cartoon images have similar surfaces, and guide the generator G to learn the information stored in the extracted surface representation.</a:t>
            </a:r>
            <a:endParaRPr i="0" sz="1400" u="none" cap="none" strike="noStrike">
              <a:solidFill>
                <a:schemeClr val="dk1"/>
              </a:solidFill>
              <a:latin typeface="Play"/>
              <a:ea typeface="Play"/>
              <a:cs typeface="Play"/>
              <a:sym typeface="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sng" cap="none" strike="noStrike">
                <a:solidFill>
                  <a:srgbClr val="FFFFFF"/>
                </a:solidFill>
                <a:latin typeface="Play"/>
                <a:ea typeface="Play"/>
                <a:cs typeface="Play"/>
                <a:sym typeface="Play"/>
              </a:rPr>
              <a:t>STRUCTURE LOSS FORMULA</a:t>
            </a:r>
            <a:endParaRPr b="1" i="0" sz="18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0000"/>
                </a:solidFill>
                <a:latin typeface="Play"/>
                <a:ea typeface="Play"/>
                <a:cs typeface="Play"/>
                <a:sym typeface="Play"/>
              </a:rPr>
              <a:t>L</a:t>
            </a:r>
            <a:r>
              <a:rPr b="1" i="0" lang="en-GB" sz="1400" u="none" cap="none" strike="noStrike">
                <a:solidFill>
                  <a:srgbClr val="FF0000"/>
                </a:solidFill>
                <a:latin typeface="Play"/>
                <a:ea typeface="Play"/>
                <a:cs typeface="Play"/>
                <a:sym typeface="Play"/>
              </a:rPr>
              <a:t>structure</a:t>
            </a:r>
            <a:r>
              <a:rPr b="1" i="0" lang="en-GB" sz="1800" u="none" cap="none" strike="noStrike">
                <a:solidFill>
                  <a:srgbClr val="FF0000"/>
                </a:solidFill>
                <a:latin typeface="Play"/>
                <a:ea typeface="Play"/>
                <a:cs typeface="Play"/>
                <a:sym typeface="Play"/>
              </a:rPr>
              <a:t>= || VGG</a:t>
            </a:r>
            <a:r>
              <a:rPr b="1" i="0" lang="en-GB" sz="1400" u="none" cap="none" strike="noStrike">
                <a:solidFill>
                  <a:srgbClr val="FF0000"/>
                </a:solidFill>
                <a:latin typeface="Play"/>
                <a:ea typeface="Play"/>
                <a:cs typeface="Play"/>
                <a:sym typeface="Play"/>
              </a:rPr>
              <a:t>n </a:t>
            </a:r>
            <a:r>
              <a:rPr b="1" i="0" lang="en-GB" sz="1800" u="none" cap="none" strike="noStrike">
                <a:solidFill>
                  <a:srgbClr val="FF0000"/>
                </a:solidFill>
                <a:latin typeface="Play"/>
                <a:ea typeface="Play"/>
                <a:cs typeface="Play"/>
                <a:sym typeface="Play"/>
              </a:rPr>
              <a:t>(G (I</a:t>
            </a:r>
            <a:r>
              <a:rPr b="1" i="0" lang="en-GB" sz="1400" u="none" cap="none" strike="noStrike">
                <a:solidFill>
                  <a:srgbClr val="FF0000"/>
                </a:solidFill>
                <a:latin typeface="Play"/>
                <a:ea typeface="Play"/>
                <a:cs typeface="Play"/>
                <a:sym typeface="Play"/>
              </a:rPr>
              <a:t>p</a:t>
            </a:r>
            <a:r>
              <a:rPr b="1" i="0" lang="en-GB" sz="1800" u="none" cap="none" strike="noStrike">
                <a:solidFill>
                  <a:srgbClr val="FF0000"/>
                </a:solidFill>
                <a:latin typeface="Play"/>
                <a:ea typeface="Play"/>
                <a:cs typeface="Play"/>
                <a:sym typeface="Play"/>
              </a:rPr>
              <a:t>)) − VGG</a:t>
            </a:r>
            <a:r>
              <a:rPr b="1" i="0" lang="en-GB" sz="1400" u="none" cap="none" strike="noStrike">
                <a:solidFill>
                  <a:srgbClr val="FF0000"/>
                </a:solidFill>
                <a:latin typeface="Play"/>
                <a:ea typeface="Play"/>
                <a:cs typeface="Play"/>
                <a:sym typeface="Play"/>
              </a:rPr>
              <a:t>n </a:t>
            </a:r>
            <a:r>
              <a:rPr b="1" i="0" lang="en-GB" sz="1800" u="none" cap="none" strike="noStrike">
                <a:solidFill>
                  <a:srgbClr val="FF0000"/>
                </a:solidFill>
                <a:latin typeface="Play"/>
                <a:ea typeface="Play"/>
                <a:cs typeface="Play"/>
                <a:sym typeface="Play"/>
              </a:rPr>
              <a:t>(F</a:t>
            </a:r>
            <a:r>
              <a:rPr b="1" i="0" lang="en-GB" sz="1400" u="none" cap="none" strike="noStrike">
                <a:solidFill>
                  <a:srgbClr val="FF0000"/>
                </a:solidFill>
                <a:latin typeface="Play"/>
                <a:ea typeface="Play"/>
                <a:cs typeface="Play"/>
                <a:sym typeface="Play"/>
              </a:rPr>
              <a:t>st </a:t>
            </a:r>
            <a:r>
              <a:rPr b="1" i="0" lang="en-GB" sz="1800" u="none" cap="none" strike="noStrike">
                <a:solidFill>
                  <a:srgbClr val="FF0000"/>
                </a:solidFill>
                <a:latin typeface="Play"/>
                <a:ea typeface="Play"/>
                <a:cs typeface="Play"/>
                <a:sym typeface="Play"/>
              </a:rPr>
              <a:t>(G (I</a:t>
            </a:r>
            <a:r>
              <a:rPr b="1" i="0" lang="en-GB" sz="1400" u="none" cap="none" strike="noStrike">
                <a:solidFill>
                  <a:srgbClr val="FF0000"/>
                </a:solidFill>
                <a:latin typeface="Play"/>
                <a:ea typeface="Play"/>
                <a:cs typeface="Play"/>
                <a:sym typeface="Play"/>
              </a:rPr>
              <a:t>p</a:t>
            </a:r>
            <a:r>
              <a:rPr b="1" i="0" lang="en-GB" sz="1800" u="none" cap="none" strike="noStrike">
                <a:solidFill>
                  <a:srgbClr val="FF0000"/>
                </a:solidFill>
                <a:latin typeface="Play"/>
                <a:ea typeface="Play"/>
                <a:cs typeface="Play"/>
                <a:sym typeface="Play"/>
              </a:rPr>
              <a:t>))) ||</a:t>
            </a:r>
            <a:endParaRPr b="1"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Where, </a:t>
            </a:r>
            <a:endParaRPr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	</a:t>
            </a:r>
            <a:r>
              <a:rPr i="0" lang="en-GB" sz="1800" u="none" cap="none" strike="noStrike">
                <a:solidFill>
                  <a:schemeClr val="dk1"/>
                </a:solidFill>
                <a:latin typeface="Play"/>
                <a:ea typeface="Play"/>
                <a:cs typeface="Play"/>
                <a:sym typeface="Play"/>
              </a:rPr>
              <a:t>G = </a:t>
            </a:r>
            <a:r>
              <a:rPr i="0" lang="en-GB" sz="1400" u="none" cap="none" strike="noStrike">
                <a:solidFill>
                  <a:schemeClr val="dk1"/>
                </a:solidFill>
                <a:latin typeface="Play"/>
                <a:ea typeface="Play"/>
                <a:cs typeface="Play"/>
                <a:sym typeface="Play"/>
              </a:rPr>
              <a:t>Generator,</a:t>
            </a:r>
            <a:endParaRPr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	</a:t>
            </a:r>
            <a:r>
              <a:rPr i="0" lang="en-GB" sz="1800" u="none" cap="none" strike="noStrike">
                <a:solidFill>
                  <a:schemeClr val="dk1"/>
                </a:solidFill>
                <a:latin typeface="Play"/>
                <a:ea typeface="Play"/>
                <a:cs typeface="Play"/>
                <a:sym typeface="Play"/>
              </a:rPr>
              <a:t>I</a:t>
            </a:r>
            <a:r>
              <a:rPr i="0" lang="en-GB" sz="1400" u="none" cap="none" strike="noStrike">
                <a:solidFill>
                  <a:schemeClr val="dk1"/>
                </a:solidFill>
                <a:latin typeface="Play"/>
                <a:ea typeface="Play"/>
                <a:cs typeface="Play"/>
                <a:sym typeface="Play"/>
              </a:rPr>
              <a:t>p = Input Photo,</a:t>
            </a:r>
            <a:endParaRPr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	</a:t>
            </a:r>
            <a:r>
              <a:rPr i="0" lang="en-GB" sz="1800" u="none" cap="none" strike="noStrike">
                <a:solidFill>
                  <a:srgbClr val="FFFFFF"/>
                </a:solidFill>
                <a:latin typeface="Play"/>
                <a:ea typeface="Play"/>
                <a:cs typeface="Play"/>
                <a:sym typeface="Play"/>
              </a:rPr>
              <a:t>F</a:t>
            </a:r>
            <a:r>
              <a:rPr i="0" lang="en-GB" sz="1400" u="none" cap="none" strike="noStrike">
                <a:solidFill>
                  <a:srgbClr val="FFFFFF"/>
                </a:solidFill>
                <a:latin typeface="Play"/>
                <a:ea typeface="Play"/>
                <a:cs typeface="Play"/>
                <a:sym typeface="Play"/>
              </a:rPr>
              <a:t>st</a:t>
            </a:r>
            <a:r>
              <a:rPr i="0" lang="en-GB" sz="1800" u="none" cap="none" strike="noStrike">
                <a:solidFill>
                  <a:srgbClr val="FFFFFF"/>
                </a:solidFill>
                <a:latin typeface="Play"/>
                <a:ea typeface="Play"/>
                <a:cs typeface="Play"/>
                <a:sym typeface="Play"/>
              </a:rPr>
              <a:t> = </a:t>
            </a:r>
            <a:r>
              <a:rPr i="0" lang="en-GB" sz="1400" u="none" cap="none" strike="noStrike">
                <a:solidFill>
                  <a:srgbClr val="FFFFFF"/>
                </a:solidFill>
                <a:latin typeface="Play"/>
                <a:ea typeface="Play"/>
                <a:cs typeface="Play"/>
                <a:sym typeface="Play"/>
              </a:rPr>
              <a:t>Structure Representation Extraction.</a:t>
            </a:r>
            <a:endParaRPr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rPr i="0" lang="en-GB" sz="1400" u="sng" cap="none" strike="noStrike">
                <a:solidFill>
                  <a:schemeClr val="dk1"/>
                </a:solidFill>
                <a:latin typeface="Play"/>
                <a:ea typeface="Play"/>
                <a:cs typeface="Play"/>
                <a:sym typeface="Play"/>
              </a:rPr>
              <a:t>Note:</a:t>
            </a:r>
            <a:r>
              <a:rPr i="0" lang="en-GB" sz="1400" u="none" cap="none" strike="noStrike">
                <a:solidFill>
                  <a:schemeClr val="dk1"/>
                </a:solidFill>
                <a:latin typeface="Play"/>
                <a:ea typeface="Play"/>
                <a:cs typeface="Play"/>
                <a:sym typeface="Play"/>
              </a:rPr>
              <a:t> We use high-level features extracted by a pre-trained VGG16 network to enforce spatial constraint between our results and extracted structure representation.</a:t>
            </a:r>
            <a:endParaRPr i="0" sz="1400" u="none" cap="none" strike="noStrike">
              <a:solidFill>
                <a:schemeClr val="dk1"/>
              </a:solidFill>
              <a:latin typeface="Play"/>
              <a:ea typeface="Play"/>
              <a:cs typeface="Play"/>
              <a:sym typeface="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sng" cap="none" strike="noStrike">
                <a:solidFill>
                  <a:srgbClr val="FFFFFF"/>
                </a:solidFill>
                <a:latin typeface="Play"/>
                <a:ea typeface="Play"/>
                <a:cs typeface="Play"/>
                <a:sym typeface="Play"/>
              </a:rPr>
              <a:t>TEXTURAL REPRESENTATION FORMULA</a:t>
            </a:r>
            <a:endParaRPr b="1" i="0" sz="18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0000"/>
                </a:solidFill>
                <a:latin typeface="Play"/>
                <a:ea typeface="Play"/>
                <a:cs typeface="Play"/>
                <a:sym typeface="Play"/>
              </a:rPr>
              <a:t>L</a:t>
            </a:r>
            <a:r>
              <a:rPr b="1" i="0" lang="en-GB" sz="1400" u="none" cap="none" strike="noStrike">
                <a:solidFill>
                  <a:srgbClr val="FF0000"/>
                </a:solidFill>
                <a:latin typeface="Play"/>
                <a:ea typeface="Play"/>
                <a:cs typeface="Play"/>
                <a:sym typeface="Play"/>
              </a:rPr>
              <a:t>texture </a:t>
            </a:r>
            <a:r>
              <a:rPr b="1" i="0" lang="en-GB" sz="1800" u="none" cap="none" strike="noStrike">
                <a:solidFill>
                  <a:srgbClr val="FF0000"/>
                </a:solidFill>
                <a:latin typeface="Play"/>
                <a:ea typeface="Play"/>
                <a:cs typeface="Play"/>
                <a:sym typeface="Play"/>
              </a:rPr>
              <a:t>(G, D</a:t>
            </a:r>
            <a:r>
              <a:rPr b="1" i="0" lang="en-GB" sz="1400" u="none" cap="none" strike="noStrike">
                <a:solidFill>
                  <a:srgbClr val="FF0000"/>
                </a:solidFill>
                <a:latin typeface="Play"/>
                <a:ea typeface="Play"/>
                <a:cs typeface="Play"/>
                <a:sym typeface="Play"/>
              </a:rPr>
              <a:t>t</a:t>
            </a:r>
            <a:r>
              <a:rPr b="1" i="0" lang="en-GB" sz="1800" u="none" cap="none" strike="noStrike">
                <a:solidFill>
                  <a:srgbClr val="FF0000"/>
                </a:solidFill>
                <a:latin typeface="Play"/>
                <a:ea typeface="Play"/>
                <a:cs typeface="Play"/>
                <a:sym typeface="Play"/>
              </a:rPr>
              <a:t>) = log D</a:t>
            </a:r>
            <a:r>
              <a:rPr b="1" i="0" lang="en-GB" sz="1400" u="none" cap="none" strike="noStrike">
                <a:solidFill>
                  <a:srgbClr val="FF0000"/>
                </a:solidFill>
                <a:latin typeface="Play"/>
                <a:ea typeface="Play"/>
                <a:cs typeface="Play"/>
                <a:sym typeface="Play"/>
              </a:rPr>
              <a:t>t </a:t>
            </a:r>
            <a:r>
              <a:rPr b="1" i="0" lang="en-GB" sz="1800" u="none" cap="none" strike="noStrike">
                <a:solidFill>
                  <a:srgbClr val="FF0000"/>
                </a:solidFill>
                <a:latin typeface="Play"/>
                <a:ea typeface="Play"/>
                <a:cs typeface="Play"/>
                <a:sym typeface="Play"/>
              </a:rPr>
              <a:t>(F</a:t>
            </a:r>
            <a:r>
              <a:rPr b="1" i="0" lang="en-GB" sz="1400" u="none" cap="none" strike="noStrike">
                <a:solidFill>
                  <a:srgbClr val="FF0000"/>
                </a:solidFill>
                <a:latin typeface="Play"/>
                <a:ea typeface="Play"/>
                <a:cs typeface="Play"/>
                <a:sym typeface="Play"/>
              </a:rPr>
              <a:t>rcs </a:t>
            </a:r>
            <a:r>
              <a:rPr b="1" i="0" lang="en-GB" sz="1800" u="none" cap="none" strike="noStrike">
                <a:solidFill>
                  <a:srgbClr val="FF0000"/>
                </a:solidFill>
                <a:latin typeface="Play"/>
                <a:ea typeface="Play"/>
                <a:cs typeface="Play"/>
                <a:sym typeface="Play"/>
              </a:rPr>
              <a:t>(I</a:t>
            </a:r>
            <a:r>
              <a:rPr b="1" i="0" lang="en-GB" sz="1400" u="none" cap="none" strike="noStrike">
                <a:solidFill>
                  <a:srgbClr val="FF0000"/>
                </a:solidFill>
                <a:latin typeface="Play"/>
                <a:ea typeface="Play"/>
                <a:cs typeface="Play"/>
                <a:sym typeface="Play"/>
              </a:rPr>
              <a:t>c</a:t>
            </a:r>
            <a:r>
              <a:rPr b="1" i="0" lang="en-GB" sz="1800" u="none" cap="none" strike="noStrike">
                <a:solidFill>
                  <a:srgbClr val="FF0000"/>
                </a:solidFill>
                <a:latin typeface="Play"/>
                <a:ea typeface="Play"/>
                <a:cs typeface="Play"/>
                <a:sym typeface="Play"/>
              </a:rPr>
              <a:t>)) + log (1 − D</a:t>
            </a:r>
            <a:r>
              <a:rPr b="1" i="0" lang="en-GB" sz="1400" u="none" cap="none" strike="noStrike">
                <a:solidFill>
                  <a:srgbClr val="FF0000"/>
                </a:solidFill>
                <a:latin typeface="Play"/>
                <a:ea typeface="Play"/>
                <a:cs typeface="Play"/>
                <a:sym typeface="Play"/>
              </a:rPr>
              <a:t>t </a:t>
            </a:r>
            <a:r>
              <a:rPr b="1" i="0" lang="en-GB" sz="1800" u="none" cap="none" strike="noStrike">
                <a:solidFill>
                  <a:srgbClr val="FF0000"/>
                </a:solidFill>
                <a:latin typeface="Play"/>
                <a:ea typeface="Play"/>
                <a:cs typeface="Play"/>
                <a:sym typeface="Play"/>
              </a:rPr>
              <a:t>(F</a:t>
            </a:r>
            <a:r>
              <a:rPr b="1" i="0" lang="en-GB" sz="1400" u="none" cap="none" strike="noStrike">
                <a:solidFill>
                  <a:srgbClr val="FF0000"/>
                </a:solidFill>
                <a:latin typeface="Play"/>
                <a:ea typeface="Play"/>
                <a:cs typeface="Play"/>
                <a:sym typeface="Play"/>
              </a:rPr>
              <a:t>rcs </a:t>
            </a:r>
            <a:r>
              <a:rPr b="1" i="0" lang="en-GB" sz="1800" u="none" cap="none" strike="noStrike">
                <a:solidFill>
                  <a:srgbClr val="FF0000"/>
                </a:solidFill>
                <a:latin typeface="Play"/>
                <a:ea typeface="Play"/>
                <a:cs typeface="Play"/>
                <a:sym typeface="Play"/>
              </a:rPr>
              <a:t>(G (I</a:t>
            </a:r>
            <a:r>
              <a:rPr b="1" i="0" lang="en-GB" sz="1400" u="none" cap="none" strike="noStrike">
                <a:solidFill>
                  <a:srgbClr val="FF0000"/>
                </a:solidFill>
                <a:latin typeface="Play"/>
                <a:ea typeface="Play"/>
                <a:cs typeface="Play"/>
                <a:sym typeface="Play"/>
              </a:rPr>
              <a:t>p</a:t>
            </a:r>
            <a:r>
              <a:rPr b="1" i="0" lang="en-GB" sz="1800" u="none" cap="none" strike="noStrike">
                <a:solidFill>
                  <a:srgbClr val="FF0000"/>
                </a:solidFill>
                <a:latin typeface="Play"/>
                <a:ea typeface="Play"/>
                <a:cs typeface="Play"/>
                <a:sym typeface="Play"/>
              </a:rPr>
              <a:t>))))</a:t>
            </a:r>
            <a:endParaRPr b="1" i="0" sz="1800" u="none" cap="none" strike="noStrike">
              <a:solidFill>
                <a:srgbClr val="FF0000"/>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Where, </a:t>
            </a:r>
            <a:endParaRPr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	</a:t>
            </a:r>
            <a:r>
              <a:rPr i="0" lang="en-GB" sz="1800" u="none" cap="none" strike="noStrike">
                <a:solidFill>
                  <a:schemeClr val="dk1"/>
                </a:solidFill>
                <a:latin typeface="Play"/>
                <a:ea typeface="Play"/>
                <a:cs typeface="Play"/>
                <a:sym typeface="Play"/>
              </a:rPr>
              <a:t>G = </a:t>
            </a:r>
            <a:r>
              <a:rPr i="0" lang="en-GB" sz="1400" u="none" cap="none" strike="noStrike">
                <a:solidFill>
                  <a:schemeClr val="dk1"/>
                </a:solidFill>
                <a:latin typeface="Play"/>
                <a:ea typeface="Play"/>
                <a:cs typeface="Play"/>
                <a:sym typeface="Play"/>
              </a:rPr>
              <a:t>Generator,</a:t>
            </a:r>
            <a:endParaRPr i="0" sz="1400" u="none" cap="none" strike="noStrike">
              <a:solidFill>
                <a:schemeClr val="dk1"/>
              </a:solidFill>
              <a:latin typeface="Play"/>
              <a:ea typeface="Play"/>
              <a:cs typeface="Play"/>
              <a:sym typeface="Play"/>
            </a:endParaRPr>
          </a:p>
          <a:p>
            <a:pPr indent="457200" lvl="0" marL="457200" marR="0" rtl="0" algn="just">
              <a:lnSpc>
                <a:spcPct val="115000"/>
              </a:lnSpc>
              <a:spcBef>
                <a:spcPts val="0"/>
              </a:spcBef>
              <a:spcAft>
                <a:spcPts val="0"/>
              </a:spcAft>
              <a:buClr>
                <a:srgbClr val="000000"/>
              </a:buClr>
              <a:buSzPts val="1800"/>
              <a:buFont typeface="Arial"/>
              <a:buNone/>
            </a:pPr>
            <a:r>
              <a:rPr i="0" lang="en-GB" sz="1800" u="none" cap="none" strike="noStrike">
                <a:solidFill>
                  <a:schemeClr val="dk1"/>
                </a:solidFill>
                <a:latin typeface="Play"/>
                <a:ea typeface="Play"/>
                <a:cs typeface="Play"/>
                <a:sym typeface="Play"/>
              </a:rPr>
              <a:t>D</a:t>
            </a:r>
            <a:r>
              <a:rPr i="0" lang="en-GB" sz="1400" u="none" cap="none" strike="noStrike">
                <a:solidFill>
                  <a:schemeClr val="dk1"/>
                </a:solidFill>
                <a:latin typeface="Play"/>
                <a:ea typeface="Play"/>
                <a:cs typeface="Play"/>
                <a:sym typeface="Play"/>
              </a:rPr>
              <a:t>t = Discriminator,</a:t>
            </a:r>
            <a:endParaRPr i="0" sz="1400" u="none" cap="none" strike="noStrike">
              <a:solidFill>
                <a:schemeClr val="dk1"/>
              </a:solidFill>
              <a:latin typeface="Play"/>
              <a:ea typeface="Play"/>
              <a:cs typeface="Play"/>
              <a:sym typeface="Play"/>
            </a:endParaRPr>
          </a:p>
          <a:p>
            <a:pPr indent="457200" lvl="0" marL="457200" marR="0" rtl="0" algn="just">
              <a:lnSpc>
                <a:spcPct val="115000"/>
              </a:lnSpc>
              <a:spcBef>
                <a:spcPts val="0"/>
              </a:spcBef>
              <a:spcAft>
                <a:spcPts val="0"/>
              </a:spcAft>
              <a:buClr>
                <a:srgbClr val="000000"/>
              </a:buClr>
              <a:buSzPts val="1800"/>
              <a:buFont typeface="Arial"/>
              <a:buNone/>
            </a:pPr>
            <a:r>
              <a:rPr i="0" lang="en-GB" sz="1800" u="none" cap="none" strike="noStrike">
                <a:solidFill>
                  <a:schemeClr val="dk1"/>
                </a:solidFill>
                <a:latin typeface="Play"/>
                <a:ea typeface="Play"/>
                <a:cs typeface="Play"/>
                <a:sym typeface="Play"/>
              </a:rPr>
              <a:t>I</a:t>
            </a:r>
            <a:r>
              <a:rPr i="0" lang="en-GB" sz="1400" u="none" cap="none" strike="noStrike">
                <a:solidFill>
                  <a:schemeClr val="dk1"/>
                </a:solidFill>
                <a:latin typeface="Play"/>
                <a:ea typeface="Play"/>
                <a:cs typeface="Play"/>
                <a:sym typeface="Play"/>
              </a:rPr>
              <a:t>c = Reference Cartoon Image,</a:t>
            </a:r>
            <a:endParaRPr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	</a:t>
            </a:r>
            <a:r>
              <a:rPr i="0" lang="en-GB" sz="1800" u="none" cap="none" strike="noStrike">
                <a:solidFill>
                  <a:schemeClr val="dk1"/>
                </a:solidFill>
                <a:latin typeface="Play"/>
                <a:ea typeface="Play"/>
                <a:cs typeface="Play"/>
                <a:sym typeface="Play"/>
              </a:rPr>
              <a:t>I</a:t>
            </a:r>
            <a:r>
              <a:rPr i="0" lang="en-GB" sz="1400" u="none" cap="none" strike="noStrike">
                <a:solidFill>
                  <a:schemeClr val="dk1"/>
                </a:solidFill>
                <a:latin typeface="Play"/>
                <a:ea typeface="Play"/>
                <a:cs typeface="Play"/>
                <a:sym typeface="Play"/>
              </a:rPr>
              <a:t>p = Input Photo,</a:t>
            </a:r>
            <a:endParaRPr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	</a:t>
            </a:r>
            <a:r>
              <a:rPr i="0" lang="en-GB" sz="1800" u="none" cap="none" strike="noStrike">
                <a:solidFill>
                  <a:schemeClr val="dk1"/>
                </a:solidFill>
                <a:latin typeface="Play"/>
                <a:ea typeface="Play"/>
                <a:cs typeface="Play"/>
                <a:sym typeface="Play"/>
              </a:rPr>
              <a:t>F</a:t>
            </a:r>
            <a:r>
              <a:rPr i="0" lang="en-GB" sz="1400" u="none" cap="none" strike="noStrike">
                <a:solidFill>
                  <a:schemeClr val="dk1"/>
                </a:solidFill>
                <a:latin typeface="Play"/>
                <a:ea typeface="Play"/>
                <a:cs typeface="Play"/>
                <a:sym typeface="Play"/>
              </a:rPr>
              <a:t>rcs = Extract single-channel texture representation from color images, which retains </a:t>
            </a:r>
            <a:endParaRPr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   		  high-frequency textures and decreases the influence of color and luminance.</a:t>
            </a:r>
            <a:endParaRPr i="0" sz="1400" u="none" cap="none" strike="noStrike">
              <a:solidFill>
                <a:schemeClr val="dk1"/>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ARCHITECTURE OF THE PROPOSED WBC MODEL</a:t>
            </a:r>
            <a:endParaRPr b="1" i="0" sz="2000" u="none" cap="none" strike="noStrike">
              <a:solidFill>
                <a:srgbClr val="FF0000"/>
              </a:solidFill>
              <a:latin typeface="Play"/>
              <a:ea typeface="Play"/>
              <a:cs typeface="Play"/>
              <a:sym typeface="Play"/>
            </a:endParaRPr>
          </a:p>
        </p:txBody>
      </p:sp>
      <p:sp>
        <p:nvSpPr>
          <p:cNvPr id="242" name="Google Shape;242;p34"/>
          <p:cNvSpPr txBox="1"/>
          <p:nvPr/>
        </p:nvSpPr>
        <p:spPr>
          <a:xfrm>
            <a:off x="6168100" y="2242350"/>
            <a:ext cx="2915700" cy="658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Architecture of </a:t>
            </a:r>
            <a:endParaRPr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WBC Model</a:t>
            </a:r>
            <a:endParaRPr i="0" sz="1400" u="none" cap="none" strike="noStrike">
              <a:solidFill>
                <a:srgbClr val="FFFFFF"/>
              </a:solidFill>
              <a:latin typeface="Play"/>
              <a:ea typeface="Play"/>
              <a:cs typeface="Play"/>
              <a:sym typeface="Play"/>
            </a:endParaRPr>
          </a:p>
        </p:txBody>
      </p:sp>
      <p:pic>
        <p:nvPicPr>
          <p:cNvPr id="243" name="Google Shape;243;p34"/>
          <p:cNvPicPr preferRelativeResize="0"/>
          <p:nvPr/>
        </p:nvPicPr>
        <p:blipFill rotWithShape="1">
          <a:blip r:embed="rId3">
            <a:alphaModFix/>
          </a:blip>
          <a:srcRect b="0" l="0" r="0" t="0"/>
          <a:stretch/>
        </p:blipFill>
        <p:spPr>
          <a:xfrm>
            <a:off x="384975" y="814325"/>
            <a:ext cx="5783125" cy="4189875"/>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7"/>
          <p:cNvPicPr preferRelativeResize="0"/>
          <p:nvPr/>
        </p:nvPicPr>
        <p:blipFill rotWithShape="1">
          <a:blip r:embed="rId3">
            <a:alphaModFix/>
          </a:blip>
          <a:srcRect b="0" l="0" r="0" t="0"/>
          <a:stretch/>
        </p:blipFill>
        <p:spPr>
          <a:xfrm>
            <a:off x="0" y="0"/>
            <a:ext cx="4544574" cy="2569450"/>
          </a:xfrm>
          <a:prstGeom prst="rect">
            <a:avLst/>
          </a:prstGeom>
          <a:noFill/>
          <a:ln cap="flat" cmpd="sng" w="9525">
            <a:solidFill>
              <a:srgbClr val="FFFFFF"/>
            </a:solidFill>
            <a:prstDash val="solid"/>
            <a:round/>
            <a:headEnd len="sm" w="sm" type="none"/>
            <a:tailEnd len="sm" w="sm" type="none"/>
          </a:ln>
        </p:spPr>
      </p:pic>
      <p:pic>
        <p:nvPicPr>
          <p:cNvPr id="129" name="Google Shape;129;p17"/>
          <p:cNvPicPr preferRelativeResize="0"/>
          <p:nvPr/>
        </p:nvPicPr>
        <p:blipFill rotWithShape="1">
          <a:blip r:embed="rId4">
            <a:alphaModFix/>
          </a:blip>
          <a:srcRect b="0" l="0" r="0" t="0"/>
          <a:stretch/>
        </p:blipFill>
        <p:spPr>
          <a:xfrm>
            <a:off x="4571999" y="0"/>
            <a:ext cx="4555200" cy="2569446"/>
          </a:xfrm>
          <a:prstGeom prst="rect">
            <a:avLst/>
          </a:prstGeom>
          <a:noFill/>
          <a:ln cap="flat" cmpd="sng" w="9525">
            <a:solidFill>
              <a:srgbClr val="FFFFFF"/>
            </a:solidFill>
            <a:prstDash val="solid"/>
            <a:round/>
            <a:headEnd len="sm" w="sm" type="none"/>
            <a:tailEnd len="sm" w="sm" type="none"/>
          </a:ln>
        </p:spPr>
      </p:pic>
      <p:sp>
        <p:nvSpPr>
          <p:cNvPr id="130" name="Google Shape;130;p17"/>
          <p:cNvSpPr txBox="1"/>
          <p:nvPr/>
        </p:nvSpPr>
        <p:spPr>
          <a:xfrm>
            <a:off x="317788" y="2768150"/>
            <a:ext cx="3909000" cy="400200"/>
          </a:xfrm>
          <a:prstGeom prst="rect">
            <a:avLst/>
          </a:prstGeom>
          <a:noFill/>
          <a:ln>
            <a:noFill/>
          </a:ln>
        </p:spPr>
        <p:txBody>
          <a:bodyPr anchorCtr="0" anchor="ctr" bIns="91425" lIns="91425" spcFirstLastPara="1" rIns="91425" wrap="square" tIns="91425">
            <a:noAutofit/>
          </a:bodyPr>
          <a:lstStyle/>
          <a:p>
            <a:pPr indent="-317500" lvl="0" marL="457200" marR="0" rtl="0" algn="ctr">
              <a:lnSpc>
                <a:spcPct val="100000"/>
              </a:lnSpc>
              <a:spcBef>
                <a:spcPts val="0"/>
              </a:spcBef>
              <a:spcAft>
                <a:spcPts val="0"/>
              </a:spcAft>
              <a:buClr>
                <a:srgbClr val="FFFFFF"/>
              </a:buClr>
              <a:buSzPts val="1400"/>
              <a:buFont typeface="Play"/>
              <a:buAutoNum type="alphaUcPeriod"/>
            </a:pPr>
            <a:r>
              <a:rPr i="0" lang="en-GB" sz="1400" u="none" cap="none" strike="noStrike">
                <a:solidFill>
                  <a:srgbClr val="FFFFFF"/>
                </a:solidFill>
                <a:latin typeface="Play"/>
                <a:ea typeface="Play"/>
                <a:cs typeface="Play"/>
                <a:sym typeface="Play"/>
              </a:rPr>
              <a:t>A frame in animation “Garden of words”</a:t>
            </a:r>
            <a:endParaRPr i="0" sz="1400" u="none" cap="none" strike="noStrike">
              <a:solidFill>
                <a:srgbClr val="FFFFFF"/>
              </a:solidFill>
              <a:latin typeface="Play"/>
              <a:ea typeface="Play"/>
              <a:cs typeface="Play"/>
              <a:sym typeface="Play"/>
            </a:endParaRPr>
          </a:p>
        </p:txBody>
      </p:sp>
      <p:sp>
        <p:nvSpPr>
          <p:cNvPr id="131" name="Google Shape;131;p17"/>
          <p:cNvSpPr txBox="1"/>
          <p:nvPr/>
        </p:nvSpPr>
        <p:spPr>
          <a:xfrm>
            <a:off x="4895100" y="2768150"/>
            <a:ext cx="3909000" cy="4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B.    A real photo processed by WBC method</a:t>
            </a:r>
            <a:endParaRPr i="0" sz="1400" u="none" cap="none" strike="noStrike">
              <a:solidFill>
                <a:srgbClr val="FFFFFF"/>
              </a:solidFill>
              <a:latin typeface="Play"/>
              <a:ea typeface="Play"/>
              <a:cs typeface="Play"/>
              <a:sym typeface="Play"/>
            </a:endParaRPr>
          </a:p>
        </p:txBody>
      </p:sp>
      <p:sp>
        <p:nvSpPr>
          <p:cNvPr id="132" name="Google Shape;132;p17"/>
          <p:cNvSpPr txBox="1"/>
          <p:nvPr/>
        </p:nvSpPr>
        <p:spPr>
          <a:xfrm>
            <a:off x="1187675" y="3937100"/>
            <a:ext cx="6882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Comparison between a real cartoon image and an image processed by our method.</a:t>
            </a:r>
            <a:endParaRPr i="0" sz="1400" u="none" cap="none" strike="noStrike">
              <a:solidFill>
                <a:srgbClr val="FFFFFF"/>
              </a:solidFill>
              <a:latin typeface="Play"/>
              <a:ea typeface="Play"/>
              <a:cs typeface="Play"/>
              <a:sym typeface="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TOOLS AND TECHNOLOGIES USED</a:t>
            </a:r>
            <a:endParaRPr b="1" i="0" sz="2000" u="none" cap="none" strike="noStrike">
              <a:solidFill>
                <a:srgbClr val="FF0000"/>
              </a:solidFill>
              <a:latin typeface="Play"/>
              <a:ea typeface="Play"/>
              <a:cs typeface="Play"/>
              <a:sym typeface="Play"/>
            </a:endParaRPr>
          </a:p>
        </p:txBody>
      </p:sp>
      <p:sp>
        <p:nvSpPr>
          <p:cNvPr id="249" name="Google Shape;249;p35"/>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sng" cap="none" strike="noStrike">
                <a:solidFill>
                  <a:schemeClr val="dk1"/>
                </a:solidFill>
                <a:latin typeface="Play"/>
                <a:ea typeface="Play"/>
                <a:cs typeface="Play"/>
                <a:sym typeface="Play"/>
              </a:rPr>
              <a:t>TOOLS USED</a:t>
            </a:r>
            <a:endParaRPr b="1" i="0" sz="1400" u="sng" cap="none" strike="noStrike">
              <a:solidFill>
                <a:schemeClr val="dk1"/>
              </a:solidFill>
              <a:latin typeface="Play"/>
              <a:ea typeface="Play"/>
              <a:cs typeface="Play"/>
              <a:sym typeface="Play"/>
            </a:endParaRPr>
          </a:p>
          <a:p>
            <a:pPr indent="457200" lvl="0" marL="0" marR="0" rtl="0" algn="just">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i="0" lang="en-GB" sz="1200" u="none" cap="none" strike="noStrike">
                <a:solidFill>
                  <a:schemeClr val="dk1"/>
                </a:solidFill>
                <a:latin typeface="Play"/>
                <a:ea typeface="Play"/>
                <a:cs typeface="Play"/>
                <a:sym typeface="Play"/>
              </a:rPr>
              <a:t>Anaconda</a:t>
            </a:r>
            <a:endParaRPr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i="0" lang="en-GB" sz="1200" u="none" cap="none" strike="noStrike">
                <a:solidFill>
                  <a:schemeClr val="dk1"/>
                </a:solidFill>
                <a:latin typeface="Play"/>
                <a:ea typeface="Play"/>
                <a:cs typeface="Play"/>
                <a:sym typeface="Play"/>
              </a:rPr>
              <a:t>Jupyter Notebook</a:t>
            </a:r>
            <a:endParaRPr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i="0" lang="en-GB" sz="1200" u="none" cap="none" strike="noStrike">
                <a:solidFill>
                  <a:schemeClr val="dk1"/>
                </a:solidFill>
                <a:latin typeface="Play"/>
                <a:ea typeface="Play"/>
                <a:cs typeface="Play"/>
                <a:sym typeface="Play"/>
              </a:rPr>
              <a:t>TensorFlow.js</a:t>
            </a:r>
            <a:endParaRPr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i="0" lang="en-GB" sz="1200" u="none" cap="none" strike="noStrike">
                <a:solidFill>
                  <a:schemeClr val="dk1"/>
                </a:solidFill>
                <a:latin typeface="Play"/>
                <a:ea typeface="Play"/>
                <a:cs typeface="Play"/>
                <a:sym typeface="Play"/>
              </a:rPr>
              <a:t>Bootstrap</a:t>
            </a:r>
            <a:endParaRPr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i="0" lang="en-GB" sz="1200" u="none" cap="none" strike="noStrike">
                <a:solidFill>
                  <a:schemeClr val="dk1"/>
                </a:solidFill>
                <a:latin typeface="Play"/>
                <a:ea typeface="Play"/>
                <a:cs typeface="Play"/>
                <a:sym typeface="Play"/>
              </a:rPr>
              <a:t>Flexbox</a:t>
            </a:r>
            <a:endParaRPr i="0" sz="1200" u="none" cap="none" strike="noStrike">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i="0" lang="en-GB" sz="1200" u="none" cap="none" strike="noStrike">
                <a:solidFill>
                  <a:schemeClr val="dk1"/>
                </a:solidFill>
                <a:latin typeface="Play"/>
                <a:ea typeface="Play"/>
                <a:cs typeface="Play"/>
                <a:sym typeface="Play"/>
              </a:rPr>
              <a:t>GitHub Pages</a:t>
            </a:r>
            <a:endParaRPr i="0" sz="1200" u="none" cap="none" strike="noStrike">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i="0" lang="en-GB" sz="1200" u="none" cap="none" strike="noStrike">
                <a:solidFill>
                  <a:schemeClr val="dk1"/>
                </a:solidFill>
                <a:latin typeface="Play"/>
                <a:ea typeface="Play"/>
                <a:cs typeface="Play"/>
                <a:sym typeface="Play"/>
              </a:rPr>
              <a:t>Colab</a:t>
            </a:r>
            <a:endParaRPr i="0" sz="1200" u="none" cap="none" strike="noStrike">
              <a:solidFill>
                <a:schemeClr val="dk1"/>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400"/>
              <a:buFont typeface="Arial"/>
              <a:buNone/>
            </a:pPr>
            <a:r>
              <a:rPr b="1" i="0" lang="en-GB" sz="1400" u="sng" cap="none" strike="noStrike">
                <a:solidFill>
                  <a:schemeClr val="dk1"/>
                </a:solidFill>
                <a:latin typeface="Play"/>
                <a:ea typeface="Play"/>
                <a:cs typeface="Play"/>
                <a:sym typeface="Play"/>
              </a:rPr>
              <a:t>TECHNOLOGIES USED</a:t>
            </a:r>
            <a:endParaRPr b="1" i="0" sz="1400" u="sng" cap="none" strike="noStrike">
              <a:solidFill>
                <a:schemeClr val="dk1"/>
              </a:solidFill>
              <a:latin typeface="Play"/>
              <a:ea typeface="Play"/>
              <a:cs typeface="Play"/>
              <a:sym typeface="Play"/>
            </a:endParaRPr>
          </a:p>
          <a:p>
            <a:pPr indent="457200" lvl="0" marL="0" marR="0" rtl="0" algn="just">
              <a:lnSpc>
                <a:spcPct val="100000"/>
              </a:lnSpc>
              <a:spcBef>
                <a:spcPts val="0"/>
              </a:spcBef>
              <a:spcAft>
                <a:spcPts val="0"/>
              </a:spcAft>
              <a:buClr>
                <a:srgbClr val="000000"/>
              </a:buClr>
              <a:buSzPts val="1200"/>
              <a:buFont typeface="Arial"/>
              <a:buNone/>
            </a:pPr>
            <a:r>
              <a:t/>
            </a:r>
            <a:endParaRPr b="1" i="0" sz="1200" u="sng"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i="0" lang="en-GB" sz="1200" u="none" cap="none" strike="noStrike">
                <a:solidFill>
                  <a:schemeClr val="dk1"/>
                </a:solidFill>
                <a:latin typeface="Play"/>
                <a:ea typeface="Play"/>
                <a:cs typeface="Play"/>
                <a:sym typeface="Play"/>
              </a:rPr>
              <a:t>HTML</a:t>
            </a:r>
            <a:endParaRPr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i="0" lang="en-GB" sz="1200" u="none" cap="none" strike="noStrike">
                <a:solidFill>
                  <a:schemeClr val="dk1"/>
                </a:solidFill>
                <a:latin typeface="Play"/>
                <a:ea typeface="Play"/>
                <a:cs typeface="Play"/>
                <a:sym typeface="Play"/>
              </a:rPr>
              <a:t>CSS</a:t>
            </a:r>
            <a:endParaRPr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i="0" lang="en-GB" sz="1200" u="none" cap="none" strike="noStrike">
                <a:solidFill>
                  <a:schemeClr val="dk1"/>
                </a:solidFill>
                <a:latin typeface="Play"/>
                <a:ea typeface="Play"/>
                <a:cs typeface="Play"/>
                <a:sym typeface="Play"/>
              </a:rPr>
              <a:t>JavaScript</a:t>
            </a:r>
            <a:endParaRPr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i="0" lang="en-GB" sz="1200" u="none" cap="none" strike="noStrike">
                <a:solidFill>
                  <a:schemeClr val="dk1"/>
                </a:solidFill>
                <a:latin typeface="Play"/>
                <a:ea typeface="Play"/>
                <a:cs typeface="Play"/>
                <a:sym typeface="Play"/>
              </a:rPr>
              <a:t>Python</a:t>
            </a:r>
            <a:endParaRPr i="0" sz="12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600"/>
              <a:buFont typeface="Arial"/>
              <a:buNone/>
            </a:pPr>
            <a:r>
              <a:t/>
            </a:r>
            <a:endParaRPr b="1" i="0" sz="1600" u="sng" cap="none" strike="noStrike">
              <a:solidFill>
                <a:schemeClr val="dk1"/>
              </a:solidFill>
              <a:latin typeface="Play"/>
              <a:ea typeface="Play"/>
              <a:cs typeface="Play"/>
              <a:sym typeface="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IMPLEMENTATION</a:t>
            </a:r>
            <a:endParaRPr b="1" i="0" sz="2000" u="none" cap="none" strike="noStrike">
              <a:solidFill>
                <a:srgbClr val="FF0000"/>
              </a:solidFill>
              <a:latin typeface="Play"/>
              <a:ea typeface="Play"/>
              <a:cs typeface="Play"/>
              <a:sym typeface="Play"/>
            </a:endParaRPr>
          </a:p>
        </p:txBody>
      </p:sp>
      <p:sp>
        <p:nvSpPr>
          <p:cNvPr id="255" name="Google Shape;255;p36"/>
          <p:cNvSpPr txBox="1"/>
          <p:nvPr/>
        </p:nvSpPr>
        <p:spPr>
          <a:xfrm>
            <a:off x="271200" y="1058475"/>
            <a:ext cx="8602200" cy="3762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chemeClr val="dk1"/>
                </a:solidFill>
                <a:latin typeface="Play"/>
                <a:ea typeface="Play"/>
                <a:cs typeface="Play"/>
                <a:sym typeface="Play"/>
              </a:rPr>
              <a:t>GitHub Repository -</a:t>
            </a:r>
            <a:r>
              <a:rPr b="1" i="0" lang="en-GB" sz="1200" u="none" cap="none" strike="noStrike">
                <a:solidFill>
                  <a:srgbClr val="00FFFF"/>
                </a:solidFill>
                <a:latin typeface="Play"/>
                <a:ea typeface="Play"/>
                <a:cs typeface="Play"/>
                <a:sym typeface="Play"/>
              </a:rPr>
              <a:t> </a:t>
            </a:r>
            <a:r>
              <a:rPr lang="en-GB" sz="1200" u="sng">
                <a:solidFill>
                  <a:schemeClr val="hlink"/>
                </a:solidFill>
                <a:latin typeface="Play"/>
                <a:ea typeface="Play"/>
                <a:cs typeface="Play"/>
                <a:sym typeface="Play"/>
                <a:hlinkClick r:id="rId3"/>
              </a:rPr>
              <a:t>https://github.com/Amey-Thakur/WHITE-BOX-CARTOONIZATION</a:t>
            </a:r>
            <a:endParaRPr sz="1200">
              <a:solidFill>
                <a:srgbClr val="00FFFF"/>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200"/>
              <a:buFont typeface="Arial"/>
              <a:buNone/>
            </a:pPr>
            <a:r>
              <a:t/>
            </a:r>
            <a:endParaRPr sz="1200">
              <a:solidFill>
                <a:srgbClr val="FF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200"/>
              <a:buFont typeface="Arial"/>
              <a:buNone/>
            </a:pPr>
            <a:r>
              <a:rPr b="1" lang="en-GB" sz="1200">
                <a:solidFill>
                  <a:schemeClr val="dk1"/>
                </a:solidFill>
                <a:latin typeface="Play"/>
                <a:ea typeface="Play"/>
                <a:cs typeface="Play"/>
                <a:sym typeface="Play"/>
              </a:rPr>
              <a:t>Web Application -</a:t>
            </a:r>
            <a:r>
              <a:rPr b="1" lang="en-GB" sz="1200">
                <a:solidFill>
                  <a:srgbClr val="00FFFF"/>
                </a:solidFill>
                <a:latin typeface="Play"/>
                <a:ea typeface="Play"/>
                <a:cs typeface="Play"/>
                <a:sym typeface="Play"/>
              </a:rPr>
              <a:t> </a:t>
            </a:r>
            <a:r>
              <a:rPr lang="en-GB" sz="1200" u="sng">
                <a:solidFill>
                  <a:schemeClr val="hlink"/>
                </a:solidFill>
                <a:latin typeface="Play"/>
                <a:ea typeface="Play"/>
                <a:cs typeface="Play"/>
                <a:sym typeface="Play"/>
                <a:hlinkClick r:id="rId4"/>
              </a:rPr>
              <a:t>https://amey-thakur.github.io/WHITE-BOX-CARTOONIZATION</a:t>
            </a:r>
            <a:endParaRPr sz="1200">
              <a:solidFill>
                <a:srgbClr val="00FFFF"/>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200"/>
              <a:buFont typeface="Arial"/>
              <a:buNone/>
            </a:pPr>
            <a:r>
              <a:t/>
            </a:r>
            <a:endParaRPr sz="1200">
              <a:solidFill>
                <a:srgbClr val="00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We implemented our GAN method with TensorFlow. </a:t>
            </a:r>
            <a:endParaRPr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Patch discriminator is adopted to simplify calculation and enhance discriminative capacity. </a:t>
            </a:r>
            <a:endParaRPr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We use Adam algorithm to optimize both Generator and Discriminator networks. </a:t>
            </a:r>
            <a:endParaRPr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Learning rate and batch size are set to 2 ∗ 10^−4 and 16 during training. We at first pre-train the generator with the content loss for 50000 iterations, and then jointly optimize the GAN based framework. Training is stopped after 100000 iterations or on convergence.</a:t>
            </a:r>
            <a:endParaRPr i="0" sz="1400" u="none" cap="none" strike="noStrike">
              <a:solidFill>
                <a:srgbClr val="FFFFFF"/>
              </a:solidFill>
              <a:latin typeface="Play"/>
              <a:ea typeface="Play"/>
              <a:cs typeface="Play"/>
              <a:sym typeface="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DATASET</a:t>
            </a:r>
            <a:endParaRPr b="1" i="0" sz="2000" u="none" cap="none" strike="noStrike">
              <a:solidFill>
                <a:srgbClr val="FF0000"/>
              </a:solidFill>
              <a:latin typeface="Play"/>
              <a:ea typeface="Play"/>
              <a:cs typeface="Play"/>
              <a:sym typeface="Play"/>
            </a:endParaRPr>
          </a:p>
        </p:txBody>
      </p:sp>
      <p:sp>
        <p:nvSpPr>
          <p:cNvPr id="261" name="Google Shape;261;p37"/>
          <p:cNvSpPr txBox="1"/>
          <p:nvPr/>
        </p:nvSpPr>
        <p:spPr>
          <a:xfrm>
            <a:off x="271200" y="1058475"/>
            <a:ext cx="8602200" cy="3762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Human face and landscape data are collected for generalization on diverse scenes. </a:t>
            </a:r>
            <a:endParaRPr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For real-world photos, we collect 10000 images from the FFHQ dataset for the human face and 5000 images from the dataset in for landscape. </a:t>
            </a:r>
            <a:endParaRPr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For cartoon images, we collect 10000 images from animations for the human face and 10000 images for landscape. </a:t>
            </a:r>
            <a:endParaRPr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For the validation set, we collect 3011 animation images and 1978 real-world photos. </a:t>
            </a:r>
            <a:endParaRPr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Images shown in the main paper are collected from the DIV2K dataset, and images in user study are collected from the Internet and Microsoft COCO dataset. </a:t>
            </a:r>
            <a:endParaRPr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During training, all images are resized to 256*256 resolution, and face images are feed only once in every five iterations. </a:t>
            </a:r>
            <a:endParaRPr i="0" sz="1400" u="none" cap="none" strike="noStrike">
              <a:solidFill>
                <a:srgbClr val="FFFFFF"/>
              </a:solidFill>
              <a:latin typeface="Play"/>
              <a:ea typeface="Play"/>
              <a:cs typeface="Play"/>
              <a:sym typeface="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TIME PERFORMANCE AND MODEL SIZE</a:t>
            </a:r>
            <a:endParaRPr b="1" i="0" sz="2000" u="none" cap="none" strike="noStrike">
              <a:solidFill>
                <a:srgbClr val="FF0000"/>
              </a:solidFill>
              <a:latin typeface="Play"/>
              <a:ea typeface="Play"/>
              <a:cs typeface="Play"/>
              <a:sym typeface="Play"/>
            </a:endParaRPr>
          </a:p>
        </p:txBody>
      </p:sp>
      <p:sp>
        <p:nvSpPr>
          <p:cNvPr id="267" name="Google Shape;267;p38"/>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Our model is the fastest among four methods on all devices and all resolutions, and has the smallest model size. </a:t>
            </a:r>
            <a:endParaRPr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Especially, our model can process a 720*1280 image on GPU within only 17.23ms, which enables it for real-time High-Resolution video processing tasks. </a:t>
            </a:r>
            <a:endParaRPr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Generality to diverse use cases: We apply our model on diverse real-world scenes, including natural landscape, city views, people, animals, and plants.</a:t>
            </a:r>
            <a:endParaRPr i="0" sz="1400" u="none" cap="none" strike="noStrike">
              <a:solidFill>
                <a:srgbClr val="FFFFFF"/>
              </a:solidFill>
              <a:latin typeface="Play"/>
              <a:ea typeface="Play"/>
              <a:cs typeface="Play"/>
              <a:sym typeface="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CartoonGAN</a:t>
            </a:r>
            <a:endParaRPr b="1" i="0" sz="2000" u="none" cap="none" strike="noStrike">
              <a:solidFill>
                <a:srgbClr val="FF0000"/>
              </a:solidFill>
              <a:latin typeface="Play"/>
              <a:ea typeface="Play"/>
              <a:cs typeface="Play"/>
              <a:sym typeface="Play"/>
            </a:endParaRPr>
          </a:p>
        </p:txBody>
      </p:sp>
      <p:sp>
        <p:nvSpPr>
          <p:cNvPr id="273" name="Google Shape;273;p39"/>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CartoonGAN, a generative adversarial network (GAN) framework for cartoon stylization.This method takes a set of photos and a set of cartoon images for training.</a:t>
            </a:r>
            <a:endParaRPr i="0" sz="1400" u="none" cap="none" strike="noStrike">
              <a:solidFill>
                <a:srgbClr val="FFFFFF"/>
              </a:solidFill>
              <a:latin typeface="Play"/>
              <a:ea typeface="Play"/>
              <a:cs typeface="Play"/>
              <a:sym typeface="Play"/>
            </a:endParaRPr>
          </a:p>
          <a:p>
            <a:pPr indent="0" lvl="0" marL="91440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0" lvl="0" marL="91440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CartoonGAN is basically a dedicated GAN-based architecture together with two simple yet effective loss functions. </a:t>
            </a:r>
            <a:endParaRPr i="0" sz="1400" u="none" cap="none" strike="noStrike">
              <a:solidFill>
                <a:srgbClr val="FFFFFF"/>
              </a:solidFill>
              <a:latin typeface="Play"/>
              <a:ea typeface="Play"/>
              <a:cs typeface="Play"/>
              <a:sym typeface="Play"/>
            </a:endParaRPr>
          </a:p>
          <a:p>
            <a:pPr indent="0" lvl="0" marL="91440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0" lvl="0" marL="91440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When cartoon images from individual artists are used for training, our method is able to reproduce their styles. </a:t>
            </a:r>
            <a:endParaRPr i="0" sz="1400" u="none" cap="none" strike="noStrike">
              <a:solidFill>
                <a:srgbClr val="FFFFFF"/>
              </a:solidFill>
              <a:latin typeface="Play"/>
              <a:ea typeface="Play"/>
              <a:cs typeface="Play"/>
              <a:sym typeface="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GANILLA</a:t>
            </a:r>
            <a:endParaRPr b="1" i="0" sz="2000" u="none" cap="none" strike="noStrike">
              <a:solidFill>
                <a:srgbClr val="FF0000"/>
              </a:solidFill>
              <a:latin typeface="Play"/>
              <a:ea typeface="Play"/>
              <a:cs typeface="Play"/>
              <a:sym typeface="Play"/>
            </a:endParaRPr>
          </a:p>
        </p:txBody>
      </p:sp>
      <p:sp>
        <p:nvSpPr>
          <p:cNvPr id="279" name="Google Shape;279;p40"/>
          <p:cNvSpPr txBox="1"/>
          <p:nvPr/>
        </p:nvSpPr>
        <p:spPr>
          <a:xfrm>
            <a:off x="271200" y="1083275"/>
            <a:ext cx="8602200" cy="3737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Play"/>
              <a:buChar char="●"/>
            </a:pPr>
            <a:r>
              <a:rPr i="0" lang="en-GB" sz="1400" u="none" cap="none" strike="noStrike">
                <a:solidFill>
                  <a:schemeClr val="dk1"/>
                </a:solidFill>
                <a:latin typeface="Play"/>
                <a:ea typeface="Play"/>
                <a:cs typeface="Play"/>
                <a:sym typeface="Play"/>
              </a:rPr>
              <a:t>Currently, state-of-the-art image-to-image translation models successfully transfer either the style or the content, they fail to transfer both at the same time. </a:t>
            </a:r>
            <a:endParaRPr i="0" sz="1400" u="none" cap="none" strike="noStrike">
              <a:solidFill>
                <a:schemeClr val="dk1"/>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a:solidFill>
                <a:schemeClr val="dk1"/>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a:solidFill>
                <a:schemeClr val="dk1"/>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Play"/>
              <a:ea typeface="Play"/>
              <a:cs typeface="Play"/>
              <a:sym typeface="Play"/>
            </a:endParaRPr>
          </a:p>
          <a:p>
            <a:pPr indent="-317500" lvl="0" marL="457200" marR="0" rtl="0" algn="just">
              <a:lnSpc>
                <a:spcPct val="100000"/>
              </a:lnSpc>
              <a:spcBef>
                <a:spcPts val="0"/>
              </a:spcBef>
              <a:spcAft>
                <a:spcPts val="0"/>
              </a:spcAft>
              <a:buClr>
                <a:schemeClr val="dk1"/>
              </a:buClr>
              <a:buSzPts val="1400"/>
              <a:buFont typeface="Play"/>
              <a:buChar char="●"/>
            </a:pPr>
            <a:r>
              <a:rPr i="0" lang="en-GB" sz="1400" u="none" cap="none" strike="noStrike">
                <a:solidFill>
                  <a:schemeClr val="dk1"/>
                </a:solidFill>
                <a:latin typeface="Play"/>
                <a:ea typeface="Play"/>
                <a:cs typeface="Play"/>
                <a:sym typeface="Play"/>
              </a:rPr>
              <a:t>GANILLA is a new network to address this issue and show that the resulting network strikes a better balance between style and content, where both content and style are taken into account using separate classifiers. </a:t>
            </a:r>
            <a:endParaRPr i="0" sz="1400" u="none" cap="none" strike="noStrike">
              <a:solidFill>
                <a:schemeClr val="dk1"/>
              </a:solidFill>
              <a:latin typeface="Play"/>
              <a:ea typeface="Play"/>
              <a:cs typeface="Play"/>
              <a:sym typeface="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nvSpPr>
        <p:spPr>
          <a:xfrm>
            <a:off x="271200" y="207450"/>
            <a:ext cx="8602200" cy="5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COMPARISON BETWEEN CARTOONGAN, GANILLA AND WBC</a:t>
            </a:r>
            <a:endParaRPr b="1" i="0" sz="2000" u="none" cap="none" strike="noStrike">
              <a:solidFill>
                <a:srgbClr val="FF0000"/>
              </a:solidFill>
              <a:latin typeface="Play"/>
              <a:ea typeface="Play"/>
              <a:cs typeface="Play"/>
              <a:sym typeface="Play"/>
            </a:endParaRPr>
          </a:p>
        </p:txBody>
      </p:sp>
      <p:pic>
        <p:nvPicPr>
          <p:cNvPr id="285" name="Google Shape;285;p41"/>
          <p:cNvPicPr preferRelativeResize="0"/>
          <p:nvPr/>
        </p:nvPicPr>
        <p:blipFill rotWithShape="1">
          <a:blip r:embed="rId3">
            <a:alphaModFix/>
          </a:blip>
          <a:srcRect b="0" l="0" r="0" t="0"/>
          <a:stretch/>
        </p:blipFill>
        <p:spPr>
          <a:xfrm>
            <a:off x="271200" y="1360625"/>
            <a:ext cx="1971900" cy="1982500"/>
          </a:xfrm>
          <a:prstGeom prst="rect">
            <a:avLst/>
          </a:prstGeom>
          <a:noFill/>
          <a:ln cap="flat" cmpd="sng" w="9525">
            <a:solidFill>
              <a:schemeClr val="dk1"/>
            </a:solidFill>
            <a:prstDash val="solid"/>
            <a:round/>
            <a:headEnd len="sm" w="sm" type="none"/>
            <a:tailEnd len="sm" w="sm" type="none"/>
          </a:ln>
        </p:spPr>
      </p:pic>
      <p:pic>
        <p:nvPicPr>
          <p:cNvPr id="286" name="Google Shape;286;p41"/>
          <p:cNvPicPr preferRelativeResize="0"/>
          <p:nvPr/>
        </p:nvPicPr>
        <p:blipFill rotWithShape="1">
          <a:blip r:embed="rId4">
            <a:alphaModFix/>
          </a:blip>
          <a:srcRect b="0" l="0" r="0" t="0"/>
          <a:stretch/>
        </p:blipFill>
        <p:spPr>
          <a:xfrm>
            <a:off x="2472425" y="1360625"/>
            <a:ext cx="1971900" cy="1982492"/>
          </a:xfrm>
          <a:prstGeom prst="rect">
            <a:avLst/>
          </a:prstGeom>
          <a:noFill/>
          <a:ln cap="flat" cmpd="sng" w="9525">
            <a:solidFill>
              <a:schemeClr val="dk1"/>
            </a:solidFill>
            <a:prstDash val="solid"/>
            <a:round/>
            <a:headEnd len="sm" w="sm" type="none"/>
            <a:tailEnd len="sm" w="sm" type="none"/>
          </a:ln>
        </p:spPr>
      </p:pic>
      <p:pic>
        <p:nvPicPr>
          <p:cNvPr id="287" name="Google Shape;287;p41"/>
          <p:cNvPicPr preferRelativeResize="0"/>
          <p:nvPr/>
        </p:nvPicPr>
        <p:blipFill rotWithShape="1">
          <a:blip r:embed="rId5">
            <a:alphaModFix/>
          </a:blip>
          <a:srcRect b="0" l="0" r="0" t="0"/>
          <a:stretch/>
        </p:blipFill>
        <p:spPr>
          <a:xfrm>
            <a:off x="4673651" y="1360625"/>
            <a:ext cx="1971900" cy="1982502"/>
          </a:xfrm>
          <a:prstGeom prst="rect">
            <a:avLst/>
          </a:prstGeom>
          <a:noFill/>
          <a:ln cap="flat" cmpd="sng" w="9525">
            <a:solidFill>
              <a:schemeClr val="dk1"/>
            </a:solidFill>
            <a:prstDash val="solid"/>
            <a:round/>
            <a:headEnd len="sm" w="sm" type="none"/>
            <a:tailEnd len="sm" w="sm" type="none"/>
          </a:ln>
        </p:spPr>
      </p:pic>
      <p:pic>
        <p:nvPicPr>
          <p:cNvPr id="288" name="Google Shape;288;p41"/>
          <p:cNvPicPr preferRelativeResize="0"/>
          <p:nvPr/>
        </p:nvPicPr>
        <p:blipFill rotWithShape="1">
          <a:blip r:embed="rId6">
            <a:alphaModFix/>
          </a:blip>
          <a:srcRect b="0" l="0" r="0" t="0"/>
          <a:stretch/>
        </p:blipFill>
        <p:spPr>
          <a:xfrm>
            <a:off x="6901500" y="1360625"/>
            <a:ext cx="1971900" cy="1982502"/>
          </a:xfrm>
          <a:prstGeom prst="rect">
            <a:avLst/>
          </a:prstGeom>
          <a:noFill/>
          <a:ln cap="flat" cmpd="sng" w="9525">
            <a:solidFill>
              <a:schemeClr val="dk1"/>
            </a:solidFill>
            <a:prstDash val="solid"/>
            <a:round/>
            <a:headEnd len="sm" w="sm" type="none"/>
            <a:tailEnd len="sm" w="sm" type="none"/>
          </a:ln>
        </p:spPr>
      </p:pic>
      <p:sp>
        <p:nvSpPr>
          <p:cNvPr id="289" name="Google Shape;289;p41"/>
          <p:cNvSpPr txBox="1"/>
          <p:nvPr/>
        </p:nvSpPr>
        <p:spPr>
          <a:xfrm>
            <a:off x="619200" y="4351025"/>
            <a:ext cx="1275900" cy="658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Input </a:t>
            </a:r>
            <a:endParaRPr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Image </a:t>
            </a:r>
            <a:endParaRPr i="0" sz="1400" u="none" cap="none" strike="noStrike">
              <a:solidFill>
                <a:srgbClr val="FFFFFF"/>
              </a:solidFill>
              <a:latin typeface="Play"/>
              <a:ea typeface="Play"/>
              <a:cs typeface="Play"/>
              <a:sym typeface="Play"/>
            </a:endParaRPr>
          </a:p>
        </p:txBody>
      </p:sp>
      <p:cxnSp>
        <p:nvCxnSpPr>
          <p:cNvPr id="290" name="Google Shape;290;p41"/>
          <p:cNvCxnSpPr/>
          <p:nvPr/>
        </p:nvCxnSpPr>
        <p:spPr>
          <a:xfrm rot="10800000">
            <a:off x="1257150" y="3343125"/>
            <a:ext cx="0" cy="1008000"/>
          </a:xfrm>
          <a:prstGeom prst="straightConnector1">
            <a:avLst/>
          </a:prstGeom>
          <a:noFill/>
          <a:ln cap="flat" cmpd="sng" w="9525">
            <a:solidFill>
              <a:schemeClr val="dk1"/>
            </a:solidFill>
            <a:prstDash val="solid"/>
            <a:round/>
            <a:headEnd len="sm" w="sm" type="none"/>
            <a:tailEnd len="med" w="med" type="triangle"/>
          </a:ln>
        </p:spPr>
      </p:cxnSp>
      <p:sp>
        <p:nvSpPr>
          <p:cNvPr id="291" name="Google Shape;291;p41"/>
          <p:cNvSpPr txBox="1"/>
          <p:nvPr/>
        </p:nvSpPr>
        <p:spPr>
          <a:xfrm>
            <a:off x="2820413"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CartoonGAN </a:t>
            </a:r>
            <a:endParaRPr i="0" sz="1400" u="none" cap="none" strike="noStrike">
              <a:solidFill>
                <a:srgbClr val="FFFFFF"/>
              </a:solidFill>
              <a:latin typeface="Play"/>
              <a:ea typeface="Play"/>
              <a:cs typeface="Play"/>
              <a:sym typeface="Play"/>
            </a:endParaRPr>
          </a:p>
        </p:txBody>
      </p:sp>
      <p:sp>
        <p:nvSpPr>
          <p:cNvPr id="292" name="Google Shape;292;p41"/>
          <p:cNvSpPr txBox="1"/>
          <p:nvPr/>
        </p:nvSpPr>
        <p:spPr>
          <a:xfrm>
            <a:off x="5034950"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GANILLA</a:t>
            </a:r>
            <a:endParaRPr i="0" sz="1400" u="none" cap="none" strike="noStrike">
              <a:solidFill>
                <a:srgbClr val="FFFFFF"/>
              </a:solidFill>
              <a:latin typeface="Play"/>
              <a:ea typeface="Play"/>
              <a:cs typeface="Play"/>
              <a:sym typeface="Play"/>
            </a:endParaRPr>
          </a:p>
        </p:txBody>
      </p:sp>
      <p:sp>
        <p:nvSpPr>
          <p:cNvPr id="293" name="Google Shape;293;p41"/>
          <p:cNvSpPr txBox="1"/>
          <p:nvPr/>
        </p:nvSpPr>
        <p:spPr>
          <a:xfrm>
            <a:off x="7249475"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WBC</a:t>
            </a:r>
            <a:endParaRPr i="0" sz="1400" u="none" cap="none" strike="noStrike">
              <a:solidFill>
                <a:srgbClr val="FFFFFF"/>
              </a:solidFill>
              <a:latin typeface="Play"/>
              <a:ea typeface="Play"/>
              <a:cs typeface="Play"/>
              <a:sym typeface="Play"/>
            </a:endParaRPr>
          </a:p>
        </p:txBody>
      </p:sp>
      <p:cxnSp>
        <p:nvCxnSpPr>
          <p:cNvPr id="294" name="Google Shape;294;p41"/>
          <p:cNvCxnSpPr>
            <a:stCxn id="291" idx="0"/>
            <a:endCxn id="286" idx="2"/>
          </p:cNvCxnSpPr>
          <p:nvPr/>
        </p:nvCxnSpPr>
        <p:spPr>
          <a:xfrm rot="10800000">
            <a:off x="3458363" y="3343025"/>
            <a:ext cx="0" cy="1137300"/>
          </a:xfrm>
          <a:prstGeom prst="straightConnector1">
            <a:avLst/>
          </a:prstGeom>
          <a:noFill/>
          <a:ln cap="flat" cmpd="sng" w="9525">
            <a:solidFill>
              <a:schemeClr val="dk1"/>
            </a:solidFill>
            <a:prstDash val="solid"/>
            <a:round/>
            <a:headEnd len="sm" w="sm" type="none"/>
            <a:tailEnd len="med" w="med" type="triangle"/>
          </a:ln>
        </p:spPr>
      </p:cxnSp>
      <p:cxnSp>
        <p:nvCxnSpPr>
          <p:cNvPr id="295" name="Google Shape;295;p41"/>
          <p:cNvCxnSpPr>
            <a:stCxn id="292" idx="0"/>
            <a:endCxn id="287" idx="2"/>
          </p:cNvCxnSpPr>
          <p:nvPr/>
        </p:nvCxnSpPr>
        <p:spPr>
          <a:xfrm rot="10800000">
            <a:off x="5659700" y="3343025"/>
            <a:ext cx="13200" cy="1137300"/>
          </a:xfrm>
          <a:prstGeom prst="straightConnector1">
            <a:avLst/>
          </a:prstGeom>
          <a:noFill/>
          <a:ln cap="flat" cmpd="sng" w="9525">
            <a:solidFill>
              <a:schemeClr val="dk1"/>
            </a:solidFill>
            <a:prstDash val="solid"/>
            <a:round/>
            <a:headEnd len="sm" w="sm" type="none"/>
            <a:tailEnd len="med" w="med" type="triangle"/>
          </a:ln>
        </p:spPr>
      </p:cxnSp>
      <p:cxnSp>
        <p:nvCxnSpPr>
          <p:cNvPr id="296" name="Google Shape;296;p41"/>
          <p:cNvCxnSpPr>
            <a:stCxn id="293" idx="0"/>
            <a:endCxn id="288" idx="2"/>
          </p:cNvCxnSpPr>
          <p:nvPr/>
        </p:nvCxnSpPr>
        <p:spPr>
          <a:xfrm rot="10800000">
            <a:off x="7887425" y="3343025"/>
            <a:ext cx="0" cy="11373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nvSpPr>
        <p:spPr>
          <a:xfrm>
            <a:off x="271200" y="207450"/>
            <a:ext cx="8602200" cy="5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COMPARISON BETWEEN CARTOONGAN, GANILLA AND WBC</a:t>
            </a:r>
            <a:endParaRPr b="1" i="0" sz="2000" u="none" cap="none" strike="noStrike">
              <a:solidFill>
                <a:srgbClr val="FF0000"/>
              </a:solidFill>
              <a:latin typeface="Play"/>
              <a:ea typeface="Play"/>
              <a:cs typeface="Play"/>
              <a:sym typeface="Play"/>
            </a:endParaRPr>
          </a:p>
        </p:txBody>
      </p:sp>
      <p:sp>
        <p:nvSpPr>
          <p:cNvPr id="302" name="Google Shape;302;p42"/>
          <p:cNvSpPr txBox="1"/>
          <p:nvPr/>
        </p:nvSpPr>
        <p:spPr>
          <a:xfrm>
            <a:off x="619200" y="4351025"/>
            <a:ext cx="1275900" cy="658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Input </a:t>
            </a:r>
            <a:endParaRPr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Image </a:t>
            </a:r>
            <a:endParaRPr i="0" sz="1400" u="none" cap="none" strike="noStrike">
              <a:solidFill>
                <a:srgbClr val="FFFFFF"/>
              </a:solidFill>
              <a:latin typeface="Play"/>
              <a:ea typeface="Play"/>
              <a:cs typeface="Play"/>
              <a:sym typeface="Play"/>
            </a:endParaRPr>
          </a:p>
        </p:txBody>
      </p:sp>
      <p:cxnSp>
        <p:nvCxnSpPr>
          <p:cNvPr id="303" name="Google Shape;303;p42"/>
          <p:cNvCxnSpPr/>
          <p:nvPr/>
        </p:nvCxnSpPr>
        <p:spPr>
          <a:xfrm rot="10800000">
            <a:off x="1257150" y="3343125"/>
            <a:ext cx="0" cy="1008000"/>
          </a:xfrm>
          <a:prstGeom prst="straightConnector1">
            <a:avLst/>
          </a:prstGeom>
          <a:noFill/>
          <a:ln cap="flat" cmpd="sng" w="9525">
            <a:solidFill>
              <a:schemeClr val="dk1"/>
            </a:solidFill>
            <a:prstDash val="solid"/>
            <a:round/>
            <a:headEnd len="sm" w="sm" type="none"/>
            <a:tailEnd len="med" w="med" type="triangle"/>
          </a:ln>
        </p:spPr>
      </p:cxnSp>
      <p:sp>
        <p:nvSpPr>
          <p:cNvPr id="304" name="Google Shape;304;p42"/>
          <p:cNvSpPr txBox="1"/>
          <p:nvPr/>
        </p:nvSpPr>
        <p:spPr>
          <a:xfrm>
            <a:off x="2820413"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CartoonGAN </a:t>
            </a:r>
            <a:endParaRPr i="0" sz="1400" u="none" cap="none" strike="noStrike">
              <a:solidFill>
                <a:srgbClr val="FFFFFF"/>
              </a:solidFill>
              <a:latin typeface="Play"/>
              <a:ea typeface="Play"/>
              <a:cs typeface="Play"/>
              <a:sym typeface="Play"/>
            </a:endParaRPr>
          </a:p>
        </p:txBody>
      </p:sp>
      <p:sp>
        <p:nvSpPr>
          <p:cNvPr id="305" name="Google Shape;305;p42"/>
          <p:cNvSpPr txBox="1"/>
          <p:nvPr/>
        </p:nvSpPr>
        <p:spPr>
          <a:xfrm>
            <a:off x="5034950"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GANILLA</a:t>
            </a:r>
            <a:endParaRPr i="0" sz="1400" u="none" cap="none" strike="noStrike">
              <a:solidFill>
                <a:srgbClr val="FFFFFF"/>
              </a:solidFill>
              <a:latin typeface="Play"/>
              <a:ea typeface="Play"/>
              <a:cs typeface="Play"/>
              <a:sym typeface="Play"/>
            </a:endParaRPr>
          </a:p>
        </p:txBody>
      </p:sp>
      <p:sp>
        <p:nvSpPr>
          <p:cNvPr id="306" name="Google Shape;306;p42"/>
          <p:cNvSpPr txBox="1"/>
          <p:nvPr/>
        </p:nvSpPr>
        <p:spPr>
          <a:xfrm>
            <a:off x="7249475"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WBC</a:t>
            </a:r>
            <a:endParaRPr i="0" sz="1400" u="none" cap="none" strike="noStrike">
              <a:solidFill>
                <a:srgbClr val="FFFFFF"/>
              </a:solidFill>
              <a:latin typeface="Play"/>
              <a:ea typeface="Play"/>
              <a:cs typeface="Play"/>
              <a:sym typeface="Play"/>
            </a:endParaRPr>
          </a:p>
        </p:txBody>
      </p:sp>
      <p:cxnSp>
        <p:nvCxnSpPr>
          <p:cNvPr id="307" name="Google Shape;307;p42"/>
          <p:cNvCxnSpPr>
            <a:stCxn id="304" idx="0"/>
          </p:cNvCxnSpPr>
          <p:nvPr/>
        </p:nvCxnSpPr>
        <p:spPr>
          <a:xfrm rot="10800000">
            <a:off x="3458363" y="3343025"/>
            <a:ext cx="0" cy="1137300"/>
          </a:xfrm>
          <a:prstGeom prst="straightConnector1">
            <a:avLst/>
          </a:prstGeom>
          <a:noFill/>
          <a:ln cap="flat" cmpd="sng" w="9525">
            <a:solidFill>
              <a:schemeClr val="dk1"/>
            </a:solidFill>
            <a:prstDash val="solid"/>
            <a:round/>
            <a:headEnd len="sm" w="sm" type="none"/>
            <a:tailEnd len="med" w="med" type="triangle"/>
          </a:ln>
        </p:spPr>
      </p:cxnSp>
      <p:cxnSp>
        <p:nvCxnSpPr>
          <p:cNvPr id="308" name="Google Shape;308;p42"/>
          <p:cNvCxnSpPr>
            <a:stCxn id="305" idx="0"/>
          </p:cNvCxnSpPr>
          <p:nvPr/>
        </p:nvCxnSpPr>
        <p:spPr>
          <a:xfrm rot="10800000">
            <a:off x="5659700" y="3343025"/>
            <a:ext cx="13200" cy="1137300"/>
          </a:xfrm>
          <a:prstGeom prst="straightConnector1">
            <a:avLst/>
          </a:prstGeom>
          <a:noFill/>
          <a:ln cap="flat" cmpd="sng" w="9525">
            <a:solidFill>
              <a:schemeClr val="dk1"/>
            </a:solidFill>
            <a:prstDash val="solid"/>
            <a:round/>
            <a:headEnd len="sm" w="sm" type="none"/>
            <a:tailEnd len="med" w="med" type="triangle"/>
          </a:ln>
        </p:spPr>
      </p:cxnSp>
      <p:cxnSp>
        <p:nvCxnSpPr>
          <p:cNvPr id="309" name="Google Shape;309;p42"/>
          <p:cNvCxnSpPr>
            <a:stCxn id="306" idx="0"/>
          </p:cNvCxnSpPr>
          <p:nvPr/>
        </p:nvCxnSpPr>
        <p:spPr>
          <a:xfrm rot="10800000">
            <a:off x="7887425" y="3343025"/>
            <a:ext cx="0" cy="1137300"/>
          </a:xfrm>
          <a:prstGeom prst="straightConnector1">
            <a:avLst/>
          </a:prstGeom>
          <a:noFill/>
          <a:ln cap="flat" cmpd="sng" w="9525">
            <a:solidFill>
              <a:schemeClr val="dk1"/>
            </a:solidFill>
            <a:prstDash val="solid"/>
            <a:round/>
            <a:headEnd len="sm" w="sm" type="none"/>
            <a:tailEnd len="med" w="med" type="triangle"/>
          </a:ln>
        </p:spPr>
      </p:cxnSp>
      <p:pic>
        <p:nvPicPr>
          <p:cNvPr id="310" name="Google Shape;310;p42"/>
          <p:cNvPicPr preferRelativeResize="0"/>
          <p:nvPr/>
        </p:nvPicPr>
        <p:blipFill rotWithShape="1">
          <a:blip r:embed="rId3">
            <a:alphaModFix/>
          </a:blip>
          <a:srcRect b="0" l="0" r="0" t="0"/>
          <a:stretch/>
        </p:blipFill>
        <p:spPr>
          <a:xfrm>
            <a:off x="371325" y="1360625"/>
            <a:ext cx="1971900" cy="1982502"/>
          </a:xfrm>
          <a:prstGeom prst="rect">
            <a:avLst/>
          </a:prstGeom>
          <a:noFill/>
          <a:ln cap="flat" cmpd="sng" w="9525">
            <a:solidFill>
              <a:schemeClr val="dk1"/>
            </a:solidFill>
            <a:prstDash val="solid"/>
            <a:round/>
            <a:headEnd len="sm" w="sm" type="none"/>
            <a:tailEnd len="sm" w="sm" type="none"/>
          </a:ln>
        </p:spPr>
      </p:pic>
      <p:pic>
        <p:nvPicPr>
          <p:cNvPr id="311" name="Google Shape;311;p42"/>
          <p:cNvPicPr preferRelativeResize="0"/>
          <p:nvPr/>
        </p:nvPicPr>
        <p:blipFill rotWithShape="1">
          <a:blip r:embed="rId4">
            <a:alphaModFix/>
          </a:blip>
          <a:srcRect b="0" l="0" r="0" t="0"/>
          <a:stretch/>
        </p:blipFill>
        <p:spPr>
          <a:xfrm>
            <a:off x="2522488" y="1360623"/>
            <a:ext cx="1971900" cy="1982502"/>
          </a:xfrm>
          <a:prstGeom prst="rect">
            <a:avLst/>
          </a:prstGeom>
          <a:noFill/>
          <a:ln cap="flat" cmpd="sng" w="9525">
            <a:solidFill>
              <a:schemeClr val="dk1"/>
            </a:solidFill>
            <a:prstDash val="solid"/>
            <a:round/>
            <a:headEnd len="sm" w="sm" type="none"/>
            <a:tailEnd len="sm" w="sm" type="none"/>
          </a:ln>
        </p:spPr>
      </p:pic>
      <p:pic>
        <p:nvPicPr>
          <p:cNvPr id="312" name="Google Shape;312;p42"/>
          <p:cNvPicPr preferRelativeResize="0"/>
          <p:nvPr/>
        </p:nvPicPr>
        <p:blipFill rotWithShape="1">
          <a:blip r:embed="rId5">
            <a:alphaModFix/>
          </a:blip>
          <a:srcRect b="0" l="0" r="0" t="0"/>
          <a:stretch/>
        </p:blipFill>
        <p:spPr>
          <a:xfrm>
            <a:off x="4712000" y="1360636"/>
            <a:ext cx="1971875" cy="1982476"/>
          </a:xfrm>
          <a:prstGeom prst="rect">
            <a:avLst/>
          </a:prstGeom>
          <a:noFill/>
          <a:ln cap="flat" cmpd="sng" w="9525">
            <a:solidFill>
              <a:schemeClr val="dk1"/>
            </a:solidFill>
            <a:prstDash val="solid"/>
            <a:round/>
            <a:headEnd len="sm" w="sm" type="none"/>
            <a:tailEnd len="sm" w="sm" type="none"/>
          </a:ln>
        </p:spPr>
      </p:pic>
      <p:pic>
        <p:nvPicPr>
          <p:cNvPr id="313" name="Google Shape;313;p42"/>
          <p:cNvPicPr preferRelativeResize="0"/>
          <p:nvPr/>
        </p:nvPicPr>
        <p:blipFill rotWithShape="1">
          <a:blip r:embed="rId6">
            <a:alphaModFix/>
          </a:blip>
          <a:srcRect b="0" l="0" r="0" t="0"/>
          <a:stretch/>
        </p:blipFill>
        <p:spPr>
          <a:xfrm>
            <a:off x="6901500" y="1360624"/>
            <a:ext cx="1971875" cy="19824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nvSpPr>
        <p:spPr>
          <a:xfrm>
            <a:off x="272875" y="330775"/>
            <a:ext cx="8525700" cy="446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FFFFFF"/>
                </a:solidFill>
                <a:latin typeface="Play"/>
                <a:ea typeface="Play"/>
                <a:cs typeface="Play"/>
                <a:sym typeface="Play"/>
              </a:rPr>
              <a:t>RESULTS</a:t>
            </a:r>
            <a:endParaRPr b="1" i="0" sz="3000" u="none" cap="none" strike="noStrike">
              <a:solidFill>
                <a:srgbClr val="FFFFFF"/>
              </a:solidFill>
              <a:latin typeface="Play"/>
              <a:ea typeface="Play"/>
              <a:cs typeface="Play"/>
              <a:sym typeface="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4"/>
          <p:cNvPicPr preferRelativeResize="0"/>
          <p:nvPr/>
        </p:nvPicPr>
        <p:blipFill rotWithShape="1">
          <a:blip r:embed="rId3">
            <a:alphaModFix/>
          </a:blip>
          <a:srcRect b="6790" l="0" r="0" t="9448"/>
          <a:stretch/>
        </p:blipFill>
        <p:spPr>
          <a:xfrm>
            <a:off x="1110325" y="944550"/>
            <a:ext cx="6923351" cy="3843575"/>
          </a:xfrm>
          <a:prstGeom prst="rect">
            <a:avLst/>
          </a:prstGeom>
          <a:noFill/>
          <a:ln cap="flat" cmpd="sng" w="25400">
            <a:solidFill>
              <a:schemeClr val="dk1"/>
            </a:solidFill>
            <a:prstDash val="solid"/>
            <a:miter lim="8000"/>
            <a:headEnd len="sm" w="sm" type="none"/>
            <a:tailEnd len="sm" w="sm" type="none"/>
          </a:ln>
        </p:spPr>
      </p:pic>
      <p:sp>
        <p:nvSpPr>
          <p:cNvPr id="324" name="Google Shape;324;p44"/>
          <p:cNvSpPr txBox="1"/>
          <p:nvPr/>
        </p:nvSpPr>
        <p:spPr>
          <a:xfrm>
            <a:off x="1252050" y="317950"/>
            <a:ext cx="6639900" cy="36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r>
              <a:rPr b="1" lang="en-GB" sz="1200">
                <a:solidFill>
                  <a:schemeClr val="dk1"/>
                </a:solidFill>
                <a:latin typeface="Play"/>
                <a:ea typeface="Play"/>
                <a:cs typeface="Play"/>
                <a:sym typeface="Play"/>
              </a:rPr>
              <a:t>Web Application -</a:t>
            </a:r>
            <a:r>
              <a:rPr b="1" lang="en-GB" sz="1200">
                <a:solidFill>
                  <a:srgbClr val="00FFFF"/>
                </a:solidFill>
                <a:latin typeface="Play"/>
                <a:ea typeface="Play"/>
                <a:cs typeface="Play"/>
                <a:sym typeface="Play"/>
              </a:rPr>
              <a:t> </a:t>
            </a:r>
            <a:r>
              <a:rPr lang="en-GB" sz="1200" u="sng">
                <a:solidFill>
                  <a:schemeClr val="accent5"/>
                </a:solidFill>
                <a:latin typeface="Play"/>
                <a:ea typeface="Play"/>
                <a:cs typeface="Play"/>
                <a:sym typeface="Play"/>
                <a:hlinkClick r:id="rId4">
                  <a:extLst>
                    <a:ext uri="{A12FA001-AC4F-418D-AE19-62706E023703}">
                      <ahyp:hlinkClr val="tx"/>
                    </a:ext>
                  </a:extLst>
                </a:hlinkClick>
              </a:rPr>
              <a:t>https://amey-thakur.github.io/WHITE-BOX-CARTOONIZATION</a:t>
            </a:r>
            <a:endParaRPr b="0" i="0" sz="1200" u="none" cap="none" strike="noStrike">
              <a:solidFill>
                <a:srgbClr val="00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8" title="JOEY DOESN'T SHARE FOOD!! [Original vs Cartoonized].mp4">
            <a:hlinkClick r:id="rId3"/>
          </p:cNvPr>
          <p:cNvPicPr preferRelativeResize="0"/>
          <p:nvPr/>
        </p:nvPicPr>
        <p:blipFill rotWithShape="1">
          <a:blip r:embed="rId4">
            <a:alphaModFix/>
          </a:blip>
          <a:srcRect b="0" l="0" r="0" t="0"/>
          <a:stretch/>
        </p:blipFill>
        <p:spPr>
          <a:xfrm>
            <a:off x="271800" y="152550"/>
            <a:ext cx="8600400" cy="4838400"/>
          </a:xfrm>
          <a:prstGeom prst="rect">
            <a:avLst/>
          </a:prstGeom>
          <a:noFill/>
          <a:ln cap="flat" cmpd="sng" w="9525">
            <a:solidFill>
              <a:srgbClr val="FFFFFF"/>
            </a:solidFill>
            <a:prstDash val="solid"/>
            <a:round/>
            <a:headEnd len="sm" w="sm" type="none"/>
            <a:tailEnd len="sm" w="sm" type="none"/>
          </a:ln>
        </p:spPr>
      </p:pic>
      <p:sp>
        <p:nvSpPr>
          <p:cNvPr id="138" name="Google Shape;138;p18"/>
          <p:cNvSpPr txBox="1"/>
          <p:nvPr/>
        </p:nvSpPr>
        <p:spPr>
          <a:xfrm>
            <a:off x="1796100" y="4079775"/>
            <a:ext cx="1275900" cy="658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Original Video</a:t>
            </a:r>
            <a:endParaRPr b="0" i="0" sz="1400" u="none" cap="none" strike="noStrike">
              <a:solidFill>
                <a:srgbClr val="FFFFFF"/>
              </a:solidFill>
              <a:latin typeface="Arial"/>
              <a:ea typeface="Arial"/>
              <a:cs typeface="Arial"/>
              <a:sym typeface="Arial"/>
            </a:endParaRPr>
          </a:p>
        </p:txBody>
      </p:sp>
      <p:sp>
        <p:nvSpPr>
          <p:cNvPr id="139" name="Google Shape;139;p18"/>
          <p:cNvSpPr txBox="1"/>
          <p:nvPr/>
        </p:nvSpPr>
        <p:spPr>
          <a:xfrm>
            <a:off x="6270450" y="4079775"/>
            <a:ext cx="1275900" cy="658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Cartoonized Version</a:t>
            </a:r>
            <a:endParaRPr b="0" i="0" sz="1400" u="none" cap="none" strike="noStrike">
              <a:solidFill>
                <a:srgbClr val="FFFFFF"/>
              </a:solidFill>
              <a:latin typeface="Arial"/>
              <a:ea typeface="Arial"/>
              <a:cs typeface="Arial"/>
              <a:sym typeface="Arial"/>
            </a:endParaRPr>
          </a:p>
        </p:txBody>
      </p:sp>
      <p:sp>
        <p:nvSpPr>
          <p:cNvPr id="140" name="Google Shape;140;p18"/>
          <p:cNvSpPr txBox="1"/>
          <p:nvPr/>
        </p:nvSpPr>
        <p:spPr>
          <a:xfrm>
            <a:off x="3072000" y="336675"/>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What WBC model is capable of?</a:t>
            </a:r>
            <a:endParaRPr i="0" sz="1400" u="none" cap="none" strike="noStrike">
              <a:solidFill>
                <a:schemeClr val="dk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5" title="MINI-PROJECT_TE-COMPS_B-50,51,58.mp4">
            <a:hlinkClick r:id="rId3"/>
          </p:cNvPr>
          <p:cNvPicPr preferRelativeResize="0"/>
          <p:nvPr/>
        </p:nvPicPr>
        <p:blipFill rotWithShape="1">
          <a:blip r:embed="rId4">
            <a:alphaModFix/>
          </a:blip>
          <a:srcRect b="0" l="0" r="0" t="0"/>
          <a:stretch/>
        </p:blipFill>
        <p:spPr>
          <a:xfrm>
            <a:off x="2327625" y="152400"/>
            <a:ext cx="4488753" cy="4838701"/>
          </a:xfrm>
          <a:prstGeom prst="rect">
            <a:avLst/>
          </a:prstGeom>
          <a:noFill/>
          <a:ln cap="flat" cmpd="sng" w="9525">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6"/>
          <p:cNvPicPr preferRelativeResize="0"/>
          <p:nvPr/>
        </p:nvPicPr>
        <p:blipFill rotWithShape="1">
          <a:blip r:embed="rId3">
            <a:alphaModFix/>
          </a:blip>
          <a:srcRect b="0" l="0" r="0" t="0"/>
          <a:stretch/>
        </p:blipFill>
        <p:spPr>
          <a:xfrm>
            <a:off x="5286375" y="0"/>
            <a:ext cx="3857625" cy="5143500"/>
          </a:xfrm>
          <a:prstGeom prst="rect">
            <a:avLst/>
          </a:prstGeom>
          <a:noFill/>
          <a:ln>
            <a:noFill/>
          </a:ln>
        </p:spPr>
      </p:pic>
      <p:pic>
        <p:nvPicPr>
          <p:cNvPr id="335" name="Google Shape;335;p46"/>
          <p:cNvPicPr preferRelativeResize="0"/>
          <p:nvPr/>
        </p:nvPicPr>
        <p:blipFill rotWithShape="1">
          <a:blip r:embed="rId4">
            <a:alphaModFix/>
          </a:blip>
          <a:srcRect b="0" l="0" r="0" t="0"/>
          <a:stretch/>
        </p:blipFill>
        <p:spPr>
          <a:xfrm>
            <a:off x="0" y="0"/>
            <a:ext cx="3857625" cy="5143501"/>
          </a:xfrm>
          <a:prstGeom prst="rect">
            <a:avLst/>
          </a:prstGeom>
          <a:noFill/>
          <a:ln>
            <a:noFill/>
          </a:ln>
        </p:spPr>
      </p:pic>
      <p:sp>
        <p:nvSpPr>
          <p:cNvPr id="336" name="Google Shape;336;p46"/>
          <p:cNvSpPr txBox="1"/>
          <p:nvPr/>
        </p:nvSpPr>
        <p:spPr>
          <a:xfrm>
            <a:off x="3934050" y="421750"/>
            <a:ext cx="1275900" cy="917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Cartoonized </a:t>
            </a:r>
            <a:endParaRPr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Image </a:t>
            </a:r>
            <a:endParaRPr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 </a:t>
            </a:r>
            <a:endParaRPr i="0" sz="1400" u="none" cap="none" strike="noStrike">
              <a:solidFill>
                <a:srgbClr val="FFFFFF"/>
              </a:solidFill>
              <a:latin typeface="Play"/>
              <a:ea typeface="Play"/>
              <a:cs typeface="Play"/>
              <a:sym typeface="Play"/>
            </a:endParaRPr>
          </a:p>
        </p:txBody>
      </p:sp>
      <p:sp>
        <p:nvSpPr>
          <p:cNvPr id="337" name="Google Shape;337;p46"/>
          <p:cNvSpPr txBox="1"/>
          <p:nvPr/>
        </p:nvSpPr>
        <p:spPr>
          <a:xfrm>
            <a:off x="3880350" y="3762500"/>
            <a:ext cx="1383300" cy="917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 </a:t>
            </a:r>
            <a:endParaRPr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Test </a:t>
            </a:r>
            <a:endParaRPr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Image</a:t>
            </a:r>
            <a:endParaRPr i="0" sz="1400" u="none" cap="none" strike="noStrike">
              <a:solidFill>
                <a:srgbClr val="FFFFFF"/>
              </a:solidFill>
              <a:latin typeface="Play"/>
              <a:ea typeface="Play"/>
              <a:cs typeface="Play"/>
              <a:sym typeface="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7"/>
          <p:cNvPicPr preferRelativeResize="0"/>
          <p:nvPr/>
        </p:nvPicPr>
        <p:blipFill rotWithShape="1">
          <a:blip r:embed="rId3">
            <a:alphaModFix/>
          </a:blip>
          <a:srcRect b="21970" l="0" r="0" t="5443"/>
          <a:stretch/>
        </p:blipFill>
        <p:spPr>
          <a:xfrm>
            <a:off x="1884825" y="346025"/>
            <a:ext cx="5374350" cy="445145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8"/>
          <p:cNvPicPr preferRelativeResize="0"/>
          <p:nvPr/>
        </p:nvPicPr>
        <p:blipFill rotWithShape="1">
          <a:blip r:embed="rId3">
            <a:alphaModFix/>
          </a:blip>
          <a:srcRect b="0" l="0" r="0" t="0"/>
          <a:stretch/>
        </p:blipFill>
        <p:spPr>
          <a:xfrm>
            <a:off x="0" y="0"/>
            <a:ext cx="3860043" cy="5143499"/>
          </a:xfrm>
          <a:prstGeom prst="rect">
            <a:avLst/>
          </a:prstGeom>
          <a:noFill/>
          <a:ln>
            <a:noFill/>
          </a:ln>
        </p:spPr>
      </p:pic>
      <p:pic>
        <p:nvPicPr>
          <p:cNvPr id="348" name="Google Shape;348;p48"/>
          <p:cNvPicPr preferRelativeResize="0"/>
          <p:nvPr/>
        </p:nvPicPr>
        <p:blipFill rotWithShape="1">
          <a:blip r:embed="rId4">
            <a:alphaModFix/>
          </a:blip>
          <a:srcRect b="0" l="0" r="0" t="0"/>
          <a:stretch/>
        </p:blipFill>
        <p:spPr>
          <a:xfrm>
            <a:off x="5253954" y="0"/>
            <a:ext cx="3890047" cy="5143499"/>
          </a:xfrm>
          <a:prstGeom prst="rect">
            <a:avLst/>
          </a:prstGeom>
          <a:noFill/>
          <a:ln>
            <a:noFill/>
          </a:ln>
        </p:spPr>
      </p:pic>
      <p:sp>
        <p:nvSpPr>
          <p:cNvPr id="349" name="Google Shape;349;p48"/>
          <p:cNvSpPr txBox="1"/>
          <p:nvPr/>
        </p:nvSpPr>
        <p:spPr>
          <a:xfrm>
            <a:off x="3934050" y="421750"/>
            <a:ext cx="1275900" cy="917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Cartoonized </a:t>
            </a:r>
            <a:endParaRPr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Image </a:t>
            </a:r>
            <a:endParaRPr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 </a:t>
            </a:r>
            <a:endParaRPr i="0" sz="1400" u="none" cap="none" strike="noStrike">
              <a:solidFill>
                <a:srgbClr val="FFFFFF"/>
              </a:solidFill>
              <a:latin typeface="Play"/>
              <a:ea typeface="Play"/>
              <a:cs typeface="Play"/>
              <a:sym typeface="Play"/>
            </a:endParaRPr>
          </a:p>
        </p:txBody>
      </p:sp>
      <p:sp>
        <p:nvSpPr>
          <p:cNvPr id="350" name="Google Shape;350;p48"/>
          <p:cNvSpPr txBox="1"/>
          <p:nvPr/>
        </p:nvSpPr>
        <p:spPr>
          <a:xfrm>
            <a:off x="3880350" y="3762500"/>
            <a:ext cx="1383300" cy="917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 </a:t>
            </a:r>
            <a:endParaRPr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Test </a:t>
            </a:r>
            <a:endParaRPr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Image</a:t>
            </a:r>
            <a:endParaRPr i="0" sz="1400" u="none" cap="none" strike="noStrike">
              <a:solidFill>
                <a:srgbClr val="FFFFFF"/>
              </a:solidFill>
              <a:latin typeface="Play"/>
              <a:ea typeface="Play"/>
              <a:cs typeface="Play"/>
              <a:sym typeface="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9"/>
          <p:cNvPicPr preferRelativeResize="0"/>
          <p:nvPr/>
        </p:nvPicPr>
        <p:blipFill rotWithShape="1">
          <a:blip r:embed="rId3">
            <a:alphaModFix/>
          </a:blip>
          <a:srcRect b="6172" l="0" r="0" t="6277"/>
          <a:stretch/>
        </p:blipFill>
        <p:spPr>
          <a:xfrm>
            <a:off x="1989650" y="243150"/>
            <a:ext cx="5164699" cy="46572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50"/>
          <p:cNvPicPr preferRelativeResize="0"/>
          <p:nvPr/>
        </p:nvPicPr>
        <p:blipFill rotWithShape="1">
          <a:blip r:embed="rId3">
            <a:alphaModFix/>
          </a:blip>
          <a:srcRect b="0" l="0" r="0" t="0"/>
          <a:stretch/>
        </p:blipFill>
        <p:spPr>
          <a:xfrm>
            <a:off x="4572000" y="0"/>
            <a:ext cx="4572000" cy="4572000"/>
          </a:xfrm>
          <a:prstGeom prst="rect">
            <a:avLst/>
          </a:prstGeom>
          <a:noFill/>
          <a:ln>
            <a:noFill/>
          </a:ln>
        </p:spPr>
      </p:pic>
      <p:pic>
        <p:nvPicPr>
          <p:cNvPr id="361" name="Google Shape;361;p50"/>
          <p:cNvPicPr preferRelativeResize="0"/>
          <p:nvPr/>
        </p:nvPicPr>
        <p:blipFill rotWithShape="1">
          <a:blip r:embed="rId4">
            <a:alphaModFix/>
          </a:blip>
          <a:srcRect b="0" l="0" r="0" t="0"/>
          <a:stretch/>
        </p:blipFill>
        <p:spPr>
          <a:xfrm>
            <a:off x="0" y="0"/>
            <a:ext cx="4572000" cy="4572000"/>
          </a:xfrm>
          <a:prstGeom prst="rect">
            <a:avLst/>
          </a:prstGeom>
          <a:noFill/>
          <a:ln>
            <a:noFill/>
          </a:ln>
        </p:spPr>
      </p:pic>
      <p:sp>
        <p:nvSpPr>
          <p:cNvPr id="362" name="Google Shape;362;p50"/>
          <p:cNvSpPr txBox="1"/>
          <p:nvPr/>
        </p:nvSpPr>
        <p:spPr>
          <a:xfrm>
            <a:off x="949750" y="4743300"/>
            <a:ext cx="2910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Test Image</a:t>
            </a:r>
            <a:endParaRPr i="0" sz="1400" u="none" cap="none" strike="noStrike">
              <a:solidFill>
                <a:srgbClr val="FFFFFF"/>
              </a:solidFill>
              <a:latin typeface="Play"/>
              <a:ea typeface="Play"/>
              <a:cs typeface="Play"/>
              <a:sym typeface="Play"/>
            </a:endParaRPr>
          </a:p>
        </p:txBody>
      </p:sp>
      <p:sp>
        <p:nvSpPr>
          <p:cNvPr id="363" name="Google Shape;363;p50"/>
          <p:cNvSpPr txBox="1"/>
          <p:nvPr/>
        </p:nvSpPr>
        <p:spPr>
          <a:xfrm>
            <a:off x="5283350" y="4743300"/>
            <a:ext cx="2910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Cartoonized Image</a:t>
            </a:r>
            <a:endParaRPr i="0" sz="1400" u="none" cap="none" strike="noStrike">
              <a:solidFill>
                <a:srgbClr val="FFFFFF"/>
              </a:solidFill>
              <a:latin typeface="Play"/>
              <a:ea typeface="Play"/>
              <a:cs typeface="Play"/>
              <a:sym typeface="Play"/>
            </a:endParaRPr>
          </a:p>
        </p:txBody>
      </p:sp>
      <p:cxnSp>
        <p:nvCxnSpPr>
          <p:cNvPr id="364" name="Google Shape;364;p50"/>
          <p:cNvCxnSpPr/>
          <p:nvPr/>
        </p:nvCxnSpPr>
        <p:spPr>
          <a:xfrm rot="10800000">
            <a:off x="2405188" y="4622525"/>
            <a:ext cx="0" cy="214800"/>
          </a:xfrm>
          <a:prstGeom prst="straightConnector1">
            <a:avLst/>
          </a:prstGeom>
          <a:noFill/>
          <a:ln cap="flat" cmpd="sng" w="9525">
            <a:solidFill>
              <a:srgbClr val="FFFFFF"/>
            </a:solidFill>
            <a:prstDash val="solid"/>
            <a:round/>
            <a:headEnd len="sm" w="sm" type="none"/>
            <a:tailEnd len="med" w="med" type="triangle"/>
          </a:ln>
        </p:spPr>
      </p:cxnSp>
      <p:cxnSp>
        <p:nvCxnSpPr>
          <p:cNvPr id="365" name="Google Shape;365;p50"/>
          <p:cNvCxnSpPr/>
          <p:nvPr/>
        </p:nvCxnSpPr>
        <p:spPr>
          <a:xfrm rot="10800000">
            <a:off x="6738801" y="4622525"/>
            <a:ext cx="0" cy="214800"/>
          </a:xfrm>
          <a:prstGeom prst="straightConnector1">
            <a:avLst/>
          </a:prstGeom>
          <a:noFill/>
          <a:ln cap="flat" cmpd="sng" w="9525">
            <a:solidFill>
              <a:srgbClr val="FFFFFF"/>
            </a:solidFill>
            <a:prstDash val="solid"/>
            <a:round/>
            <a:headEnd len="sm" w="sm"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1"/>
          <p:cNvPicPr preferRelativeResize="0"/>
          <p:nvPr/>
        </p:nvPicPr>
        <p:blipFill rotWithShape="1">
          <a:blip r:embed="rId3">
            <a:alphaModFix/>
          </a:blip>
          <a:srcRect b="6744" l="0" r="0" t="6570"/>
          <a:stretch/>
        </p:blipFill>
        <p:spPr>
          <a:xfrm>
            <a:off x="1879875" y="346025"/>
            <a:ext cx="5384274" cy="44421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2"/>
          <p:cNvPicPr preferRelativeResize="0"/>
          <p:nvPr/>
        </p:nvPicPr>
        <p:blipFill rotWithShape="1">
          <a:blip r:embed="rId3">
            <a:alphaModFix/>
          </a:blip>
          <a:srcRect b="0" l="0" r="0" t="0"/>
          <a:stretch/>
        </p:blipFill>
        <p:spPr>
          <a:xfrm>
            <a:off x="4572000" y="0"/>
            <a:ext cx="4572000" cy="3428995"/>
          </a:xfrm>
          <a:prstGeom prst="rect">
            <a:avLst/>
          </a:prstGeom>
          <a:noFill/>
          <a:ln>
            <a:noFill/>
          </a:ln>
        </p:spPr>
      </p:pic>
      <p:pic>
        <p:nvPicPr>
          <p:cNvPr id="376" name="Google Shape;376;p52"/>
          <p:cNvPicPr preferRelativeResize="0"/>
          <p:nvPr/>
        </p:nvPicPr>
        <p:blipFill rotWithShape="1">
          <a:blip r:embed="rId4">
            <a:alphaModFix/>
          </a:blip>
          <a:srcRect b="0" l="0" r="0" t="0"/>
          <a:stretch/>
        </p:blipFill>
        <p:spPr>
          <a:xfrm>
            <a:off x="0" y="0"/>
            <a:ext cx="4571990" cy="3429000"/>
          </a:xfrm>
          <a:prstGeom prst="rect">
            <a:avLst/>
          </a:prstGeom>
          <a:noFill/>
          <a:ln>
            <a:noFill/>
          </a:ln>
        </p:spPr>
      </p:pic>
      <p:sp>
        <p:nvSpPr>
          <p:cNvPr id="377" name="Google Shape;377;p52"/>
          <p:cNvSpPr txBox="1"/>
          <p:nvPr/>
        </p:nvSpPr>
        <p:spPr>
          <a:xfrm>
            <a:off x="830550" y="4282050"/>
            <a:ext cx="2910900" cy="400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Test Image</a:t>
            </a:r>
            <a:endParaRPr i="0" sz="1400" u="none" cap="none" strike="noStrike">
              <a:solidFill>
                <a:srgbClr val="FFFFFF"/>
              </a:solidFill>
              <a:latin typeface="Play"/>
              <a:ea typeface="Play"/>
              <a:cs typeface="Play"/>
              <a:sym typeface="Play"/>
            </a:endParaRPr>
          </a:p>
        </p:txBody>
      </p:sp>
      <p:sp>
        <p:nvSpPr>
          <p:cNvPr id="378" name="Google Shape;378;p52"/>
          <p:cNvSpPr txBox="1"/>
          <p:nvPr/>
        </p:nvSpPr>
        <p:spPr>
          <a:xfrm>
            <a:off x="5402550" y="4282050"/>
            <a:ext cx="2910900" cy="400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GB" sz="1400" u="none" cap="none" strike="noStrike">
                <a:solidFill>
                  <a:srgbClr val="FFFFFF"/>
                </a:solidFill>
                <a:latin typeface="Play"/>
                <a:ea typeface="Play"/>
                <a:cs typeface="Play"/>
                <a:sym typeface="Play"/>
              </a:rPr>
              <a:t>Cartoonized Image</a:t>
            </a:r>
            <a:endParaRPr i="0" sz="1400" u="none" cap="none" strike="noStrike">
              <a:solidFill>
                <a:srgbClr val="FFFFFF"/>
              </a:solidFill>
              <a:latin typeface="Play"/>
              <a:ea typeface="Play"/>
              <a:cs typeface="Play"/>
              <a:sym typeface="Play"/>
            </a:endParaRPr>
          </a:p>
        </p:txBody>
      </p:sp>
      <p:cxnSp>
        <p:nvCxnSpPr>
          <p:cNvPr id="379" name="Google Shape;379;p52"/>
          <p:cNvCxnSpPr>
            <a:stCxn id="377" idx="0"/>
            <a:endCxn id="376" idx="2"/>
          </p:cNvCxnSpPr>
          <p:nvPr/>
        </p:nvCxnSpPr>
        <p:spPr>
          <a:xfrm rot="10800000">
            <a:off x="2286000" y="3429150"/>
            <a:ext cx="0" cy="852900"/>
          </a:xfrm>
          <a:prstGeom prst="straightConnector1">
            <a:avLst/>
          </a:prstGeom>
          <a:noFill/>
          <a:ln cap="flat" cmpd="sng" w="9525">
            <a:solidFill>
              <a:srgbClr val="FFFFFF"/>
            </a:solidFill>
            <a:prstDash val="solid"/>
            <a:round/>
            <a:headEnd len="sm" w="sm" type="none"/>
            <a:tailEnd len="med" w="med" type="triangle"/>
          </a:ln>
        </p:spPr>
      </p:cxnSp>
      <p:cxnSp>
        <p:nvCxnSpPr>
          <p:cNvPr id="380" name="Google Shape;380;p52"/>
          <p:cNvCxnSpPr/>
          <p:nvPr/>
        </p:nvCxnSpPr>
        <p:spPr>
          <a:xfrm rot="10800000">
            <a:off x="6858000" y="3429150"/>
            <a:ext cx="0" cy="852900"/>
          </a:xfrm>
          <a:prstGeom prst="straightConnector1">
            <a:avLst/>
          </a:prstGeom>
          <a:noFill/>
          <a:ln cap="flat" cmpd="sng" w="9525">
            <a:solidFill>
              <a:srgbClr val="FFFFFF"/>
            </a:solidFill>
            <a:prstDash val="solid"/>
            <a:round/>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CONCLUSION</a:t>
            </a:r>
            <a:endParaRPr b="1" i="0" sz="2000" u="none" cap="none" strike="noStrike">
              <a:solidFill>
                <a:srgbClr val="FF0000"/>
              </a:solidFill>
              <a:latin typeface="Play"/>
              <a:ea typeface="Play"/>
              <a:cs typeface="Play"/>
              <a:sym typeface="Play"/>
            </a:endParaRPr>
          </a:p>
        </p:txBody>
      </p:sp>
      <p:sp>
        <p:nvSpPr>
          <p:cNvPr id="386" name="Google Shape;386;p53"/>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chemeClr val="dk1"/>
              </a:buClr>
              <a:buSzPts val="1600"/>
              <a:buFont typeface="Play"/>
              <a:buChar char="●"/>
            </a:pPr>
            <a:r>
              <a:rPr i="0" lang="en-GB" sz="1400" u="none" cap="none" strike="noStrike">
                <a:solidFill>
                  <a:schemeClr val="dk1"/>
                </a:solidFill>
                <a:latin typeface="Play"/>
                <a:ea typeface="Play"/>
                <a:cs typeface="Play"/>
                <a:sym typeface="Play"/>
              </a:rPr>
              <a:t>We have proposed a deployed white-box controllable image cartoonization framework based on GAN, which can generate high-quality cartoonized images from real-world photos. </a:t>
            </a:r>
            <a:endParaRPr i="0" sz="1400" u="none" cap="none" strike="noStrike">
              <a:solidFill>
                <a:schemeClr val="dk1"/>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dk1"/>
              </a:solidFill>
              <a:latin typeface="Play"/>
              <a:ea typeface="Play"/>
              <a:cs typeface="Play"/>
              <a:sym typeface="Play"/>
            </a:endParaRPr>
          </a:p>
          <a:p>
            <a:pPr indent="-330200" lvl="0" marL="457200" marR="0" rtl="0" algn="just">
              <a:lnSpc>
                <a:spcPct val="115000"/>
              </a:lnSpc>
              <a:spcBef>
                <a:spcPts val="0"/>
              </a:spcBef>
              <a:spcAft>
                <a:spcPts val="0"/>
              </a:spcAft>
              <a:buClr>
                <a:schemeClr val="dk1"/>
              </a:buClr>
              <a:buSzPts val="1600"/>
              <a:buFont typeface="Play"/>
              <a:buChar char="●"/>
            </a:pPr>
            <a:r>
              <a:rPr i="0" lang="en-GB" sz="1400" u="none" cap="none" strike="noStrike">
                <a:solidFill>
                  <a:schemeClr val="dk1"/>
                </a:solidFill>
                <a:latin typeface="Play"/>
                <a:ea typeface="Play"/>
                <a:cs typeface="Play"/>
                <a:sym typeface="Play"/>
              </a:rPr>
              <a:t>First, images are decomposed into three cartoon representations: the surface representation, the structure representation, and the texture representation. Corresponding image processing modules are used to extract three representations for network training. Finally, extensive quantitative and qualitative experiments have been conducted to validate the performance of our method. </a:t>
            </a:r>
            <a:endParaRPr i="0" sz="1400" u="none" cap="none" strike="noStrike">
              <a:solidFill>
                <a:schemeClr val="dk1"/>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i="0" lang="en-GB" sz="1400" u="none" cap="none" strike="noStrike">
                <a:solidFill>
                  <a:schemeClr val="dk1"/>
                </a:solidFill>
                <a:latin typeface="Play"/>
                <a:ea typeface="Play"/>
                <a:cs typeface="Play"/>
                <a:sym typeface="Play"/>
              </a:rPr>
              <a:t>Our Web App is able to produce a cartoonized image from an input image. The output result  is very similar to the real image yet depicts characteristics of cartoons. Also the time for conversion is less compared to the previous system and this web application works on any browser without having any specific requirements.</a:t>
            </a:r>
            <a:endParaRPr i="0" sz="1400" u="none" cap="none" strike="noStrike">
              <a:solidFill>
                <a:srgbClr val="FFFFFF"/>
              </a:solidFill>
              <a:latin typeface="Play"/>
              <a:ea typeface="Play"/>
              <a:cs typeface="Play"/>
              <a:sym typeface="Pl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4"/>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REFERENCES</a:t>
            </a:r>
            <a:endParaRPr b="1" i="0" sz="2000" u="none" cap="none" strike="noStrike">
              <a:solidFill>
                <a:srgbClr val="FF0000"/>
              </a:solidFill>
              <a:latin typeface="Play"/>
              <a:ea typeface="Play"/>
              <a:cs typeface="Play"/>
              <a:sym typeface="Play"/>
            </a:endParaRPr>
          </a:p>
        </p:txBody>
      </p:sp>
      <p:sp>
        <p:nvSpPr>
          <p:cNvPr id="392" name="Google Shape;392;p54"/>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15000"/>
              </a:lnSpc>
              <a:spcBef>
                <a:spcPts val="0"/>
              </a:spcBef>
              <a:spcAft>
                <a:spcPts val="0"/>
              </a:spcAft>
              <a:buClr>
                <a:srgbClr val="FFFFFF"/>
              </a:buClr>
              <a:buSzPts val="1400"/>
              <a:buFont typeface="Play"/>
              <a:buChar char="●"/>
            </a:pPr>
            <a:r>
              <a:rPr i="0" lang="en-GB" sz="1400" u="none" cap="none" strike="noStrike">
                <a:solidFill>
                  <a:schemeClr val="hlink"/>
                </a:solidFill>
                <a:uFill>
                  <a:noFill/>
                </a:uFill>
                <a:latin typeface="Play"/>
                <a:ea typeface="Play"/>
                <a:cs typeface="Play"/>
                <a:sym typeface="Play"/>
                <a:hlinkClick r:id="rId3"/>
              </a:rPr>
              <a:t>https://arxiv.org/abs/2002.05638</a:t>
            </a:r>
            <a:endParaRPr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i="0" lang="en-GB" sz="1400" u="none" cap="none" strike="noStrike">
                <a:solidFill>
                  <a:schemeClr val="hlink"/>
                </a:solidFill>
                <a:uFill>
                  <a:noFill/>
                </a:uFill>
                <a:latin typeface="Play"/>
                <a:ea typeface="Play"/>
                <a:cs typeface="Play"/>
                <a:sym typeface="Play"/>
                <a:hlinkClick r:id="rId4"/>
              </a:rPr>
              <a:t>https://arxiv.org/abs/1406.2661</a:t>
            </a:r>
            <a:endParaRPr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i="0" lang="en-GB" sz="1400" u="none" cap="none" strike="noStrike">
                <a:solidFill>
                  <a:schemeClr val="hlink"/>
                </a:solidFill>
                <a:uFill>
                  <a:noFill/>
                </a:uFill>
                <a:latin typeface="Play"/>
                <a:ea typeface="Play"/>
                <a:cs typeface="Play"/>
                <a:sym typeface="Play"/>
                <a:hlinkClick r:id="rId5"/>
              </a:rPr>
              <a:t>https://systemerrorwang.github.io/White-box-Cartoonization/</a:t>
            </a:r>
            <a:endParaRPr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i="0" lang="en-GB" sz="1400" u="none" cap="none" strike="noStrike">
                <a:solidFill>
                  <a:schemeClr val="hlink"/>
                </a:solidFill>
                <a:uFill>
                  <a:noFill/>
                </a:uFill>
                <a:latin typeface="Play"/>
                <a:ea typeface="Play"/>
                <a:cs typeface="Play"/>
                <a:sym typeface="Play"/>
                <a:hlinkClick r:id="rId6"/>
              </a:rPr>
              <a:t>https://www.researchgate.net/publication/329748755_CartoonGAN_Generative_Adversarial_Networks_for_Photo_Cartoonization</a:t>
            </a:r>
            <a:endParaRPr i="0" sz="1400" u="none" cap="none" strike="noStrike">
              <a:solidFill>
                <a:srgbClr val="000000"/>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i="0" sz="1400" u="none" cap="none" strike="noStrike">
              <a:solidFill>
                <a:srgbClr val="000000"/>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i="0" lang="en-GB" sz="1400" u="none" cap="none" strike="noStrike">
                <a:solidFill>
                  <a:schemeClr val="hlink"/>
                </a:solidFill>
                <a:uFill>
                  <a:noFill/>
                </a:uFill>
                <a:latin typeface="Play"/>
                <a:ea typeface="Play"/>
                <a:cs typeface="Play"/>
                <a:sym typeface="Play"/>
                <a:hlinkClick r:id="rId7"/>
              </a:rPr>
              <a:t>https://www.researchgate.net/publication/343457093_Learning_to_Cartoonize_Using_White-Box_Cartoon_Representations</a:t>
            </a:r>
            <a:endParaRPr i="0" sz="1400" u="none" cap="none" strike="noStrike">
              <a:solidFill>
                <a:schemeClr val="accent5"/>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accent5"/>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i="0" lang="en-GB" sz="1400" u="none" cap="none" strike="noStrike">
                <a:solidFill>
                  <a:schemeClr val="hlink"/>
                </a:solidFill>
                <a:uFill>
                  <a:noFill/>
                </a:uFill>
                <a:latin typeface="Play"/>
                <a:ea typeface="Play"/>
                <a:cs typeface="Play"/>
                <a:sym typeface="Play"/>
                <a:hlinkClick r:id="rId8"/>
              </a:rPr>
              <a:t>https://www.tensorflow.org/js/models</a:t>
            </a:r>
            <a:endParaRPr i="0" sz="1400" u="none" cap="none" strike="noStrike">
              <a:solidFill>
                <a:schemeClr val="accent5"/>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accent5"/>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i="0" lang="en-GB" sz="1400" u="none" cap="none" strike="noStrike">
                <a:solidFill>
                  <a:schemeClr val="accent5"/>
                </a:solidFill>
                <a:latin typeface="Play"/>
                <a:ea typeface="Play"/>
                <a:cs typeface="Play"/>
                <a:sym typeface="Play"/>
              </a:rPr>
              <a:t>https://developer.mozilla.org/en-US/docs/Web/API/CanvasRenderingContext2D</a:t>
            </a:r>
            <a:endParaRPr i="0" sz="1400" u="none" cap="none" strike="noStrike">
              <a:solidFill>
                <a:schemeClr val="accent5"/>
              </a:solidFill>
              <a:latin typeface="Play"/>
              <a:ea typeface="Play"/>
              <a:cs typeface="Play"/>
              <a:sym typeface="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ABSTRACT</a:t>
            </a:r>
            <a:endParaRPr b="1" i="0" sz="2000" u="none" cap="none" strike="noStrike">
              <a:solidFill>
                <a:srgbClr val="FF0000"/>
              </a:solidFill>
              <a:latin typeface="Play"/>
              <a:ea typeface="Play"/>
              <a:cs typeface="Play"/>
              <a:sym typeface="Play"/>
            </a:endParaRPr>
          </a:p>
        </p:txBody>
      </p:sp>
      <p:sp>
        <p:nvSpPr>
          <p:cNvPr id="146" name="Google Shape;146;p19"/>
          <p:cNvSpPr txBox="1"/>
          <p:nvPr/>
        </p:nvSpPr>
        <p:spPr>
          <a:xfrm>
            <a:off x="271200" y="1097250"/>
            <a:ext cx="8602200" cy="3632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chemeClr val="dk1"/>
                </a:solidFill>
                <a:latin typeface="Play"/>
                <a:ea typeface="Play"/>
                <a:cs typeface="Play"/>
                <a:sym typeface="Play"/>
              </a:rPr>
              <a:t>Implement a GAN framework and develop a white-box controllable image cartoonization, which can generate high-quality cartoonized images from real-world photos. </a:t>
            </a:r>
            <a:endParaRPr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We suggest to separately identify three white-box representations from images: </a:t>
            </a:r>
            <a:endParaRPr i="0" sz="1400" u="none" cap="none" strike="noStrike">
              <a:solidFill>
                <a:srgbClr val="FFFFFF"/>
              </a:solidFill>
              <a:latin typeface="Play"/>
              <a:ea typeface="Play"/>
              <a:cs typeface="Play"/>
              <a:sym typeface="Play"/>
            </a:endParaRPr>
          </a:p>
          <a:p>
            <a:pPr indent="-317500" lvl="0" marL="914400" marR="0" rtl="0" algn="just">
              <a:lnSpc>
                <a:spcPct val="100000"/>
              </a:lnSpc>
              <a:spcBef>
                <a:spcPts val="0"/>
              </a:spcBef>
              <a:spcAft>
                <a:spcPts val="0"/>
              </a:spcAft>
              <a:buClr>
                <a:srgbClr val="FFFFFF"/>
              </a:buClr>
              <a:buSzPts val="1400"/>
              <a:buFont typeface="Play"/>
              <a:buAutoNum type="arabicPeriod"/>
            </a:pPr>
            <a:r>
              <a:rPr i="0" lang="en-GB" sz="1400" u="none" cap="none" strike="noStrike">
                <a:solidFill>
                  <a:srgbClr val="FFFFFF"/>
                </a:solidFill>
                <a:latin typeface="Play"/>
                <a:ea typeface="Play"/>
                <a:cs typeface="Play"/>
                <a:sym typeface="Play"/>
              </a:rPr>
              <a:t>Surface representation - </a:t>
            </a:r>
            <a:r>
              <a:rPr i="0" lang="en-GB" sz="1400" u="none" cap="none" strike="noStrike">
                <a:solidFill>
                  <a:schemeClr val="dk1"/>
                </a:solidFill>
                <a:latin typeface="Play"/>
                <a:ea typeface="Play"/>
                <a:cs typeface="Play"/>
                <a:sym typeface="Play"/>
              </a:rPr>
              <a:t>contains a smooth surface of cartoon images.</a:t>
            </a:r>
            <a:endParaRPr i="0" sz="1400" u="none" cap="none" strike="noStrike">
              <a:solidFill>
                <a:srgbClr val="FFFFFF"/>
              </a:solidFill>
              <a:latin typeface="Play"/>
              <a:ea typeface="Play"/>
              <a:cs typeface="Play"/>
              <a:sym typeface="Play"/>
            </a:endParaRPr>
          </a:p>
          <a:p>
            <a:pPr indent="-317500" lvl="0" marL="914400" marR="0" rtl="0" algn="just">
              <a:lnSpc>
                <a:spcPct val="100000"/>
              </a:lnSpc>
              <a:spcBef>
                <a:spcPts val="0"/>
              </a:spcBef>
              <a:spcAft>
                <a:spcPts val="0"/>
              </a:spcAft>
              <a:buClr>
                <a:srgbClr val="FFFFFF"/>
              </a:buClr>
              <a:buSzPts val="1400"/>
              <a:buFont typeface="Play"/>
              <a:buAutoNum type="arabicPeriod"/>
            </a:pPr>
            <a:r>
              <a:rPr i="0" lang="en-GB" sz="1400" u="none" cap="none" strike="noStrike">
                <a:solidFill>
                  <a:srgbClr val="FFFFFF"/>
                </a:solidFill>
                <a:latin typeface="Play"/>
                <a:ea typeface="Play"/>
                <a:cs typeface="Play"/>
                <a:sym typeface="Play"/>
              </a:rPr>
              <a:t>Structure representation - </a:t>
            </a:r>
            <a:r>
              <a:rPr i="0" lang="en-GB" sz="1400" u="none" cap="none" strike="noStrike">
                <a:solidFill>
                  <a:schemeClr val="dk1"/>
                </a:solidFill>
                <a:latin typeface="Play"/>
                <a:ea typeface="Play"/>
                <a:cs typeface="Play"/>
                <a:sym typeface="Play"/>
              </a:rPr>
              <a:t>refers to the scattered color-blocks and flatten global content.</a:t>
            </a:r>
            <a:endParaRPr i="0" sz="1400" u="none" cap="none" strike="noStrike">
              <a:solidFill>
                <a:srgbClr val="FFFFFF"/>
              </a:solidFill>
              <a:latin typeface="Play"/>
              <a:ea typeface="Play"/>
              <a:cs typeface="Play"/>
              <a:sym typeface="Play"/>
            </a:endParaRPr>
          </a:p>
          <a:p>
            <a:pPr indent="-317500" lvl="0" marL="914400" marR="0" rtl="0" algn="just">
              <a:lnSpc>
                <a:spcPct val="100000"/>
              </a:lnSpc>
              <a:spcBef>
                <a:spcPts val="0"/>
              </a:spcBef>
              <a:spcAft>
                <a:spcPts val="0"/>
              </a:spcAft>
              <a:buClr>
                <a:srgbClr val="FFFFFF"/>
              </a:buClr>
              <a:buSzPts val="1400"/>
              <a:buFont typeface="Play"/>
              <a:buAutoNum type="arabicPeriod"/>
            </a:pPr>
            <a:r>
              <a:rPr i="0" lang="en-GB" sz="1400" u="none" cap="none" strike="noStrike">
                <a:solidFill>
                  <a:srgbClr val="FFFFFF"/>
                </a:solidFill>
                <a:latin typeface="Play"/>
                <a:ea typeface="Play"/>
                <a:cs typeface="Play"/>
                <a:sym typeface="Play"/>
              </a:rPr>
              <a:t>Structure representation - </a:t>
            </a:r>
            <a:r>
              <a:rPr i="0" lang="en-GB" sz="1400" u="none" cap="none" strike="noStrike">
                <a:solidFill>
                  <a:schemeClr val="dk1"/>
                </a:solidFill>
                <a:latin typeface="Play"/>
                <a:ea typeface="Play"/>
                <a:cs typeface="Play"/>
                <a:sym typeface="Play"/>
              </a:rPr>
              <a:t>reflects high frequency texture, contours, and details in cartoon images. </a:t>
            </a:r>
            <a:endParaRPr i="0" sz="1400" u="none" cap="none" strike="noStrike">
              <a:solidFill>
                <a:schemeClr val="dk1"/>
              </a:solidFill>
              <a:latin typeface="Play"/>
              <a:ea typeface="Play"/>
              <a:cs typeface="Play"/>
              <a:sym typeface="Play"/>
            </a:endParaRPr>
          </a:p>
          <a:p>
            <a:pPr indent="0" lvl="0" marL="0" marR="0" rtl="0" algn="just">
              <a:lnSpc>
                <a:spcPct val="100000"/>
              </a:lnSpc>
              <a:spcBef>
                <a:spcPts val="0"/>
              </a:spcBef>
              <a:spcAft>
                <a:spcPts val="0"/>
              </a:spcAft>
              <a:buNone/>
            </a:pPr>
            <a:r>
              <a:t/>
            </a:r>
            <a:endParaRPr>
              <a:solidFill>
                <a:schemeClr val="dk1"/>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The learning objectives are separately based on each extracted representations, making our framework controllable and adjustable. </a:t>
            </a:r>
            <a:endParaRPr i="0" sz="1400" u="none" cap="none" strike="noStrike">
              <a:solidFill>
                <a:srgbClr val="FFFFFF"/>
              </a:solidFill>
              <a:latin typeface="Play"/>
              <a:ea typeface="Play"/>
              <a:cs typeface="Play"/>
              <a:sym typeface="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311700" y="420750"/>
            <a:ext cx="8520600" cy="43020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FFFFFF">
                <a:alpha val="49411"/>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00">
                <a:solidFill>
                  <a:srgbClr val="FF0000"/>
                </a:solidFill>
                <a:latin typeface="Play"/>
                <a:ea typeface="Play"/>
                <a:cs typeface="Play"/>
                <a:sym typeface="Play"/>
              </a:rPr>
              <a:t>THANK YOU</a:t>
            </a:r>
            <a:endParaRPr b="1" sz="3400">
              <a:solidFill>
                <a:srgbClr val="FF0000"/>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INTRODUCTION</a:t>
            </a:r>
            <a:endParaRPr b="1" i="0" sz="2000" u="none" cap="none" strike="noStrike">
              <a:solidFill>
                <a:srgbClr val="FF0000"/>
              </a:solidFill>
              <a:latin typeface="Play"/>
              <a:ea typeface="Play"/>
              <a:cs typeface="Play"/>
              <a:sym typeface="Play"/>
            </a:endParaRPr>
          </a:p>
        </p:txBody>
      </p:sp>
      <p:sp>
        <p:nvSpPr>
          <p:cNvPr id="152" name="Google Shape;152;p20"/>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20000"/>
              </a:lnSpc>
              <a:spcBef>
                <a:spcPts val="0"/>
              </a:spcBef>
              <a:spcAft>
                <a:spcPts val="0"/>
              </a:spcAft>
              <a:buClr>
                <a:schemeClr val="dk1"/>
              </a:buClr>
              <a:buSzPts val="1400"/>
              <a:buFont typeface="Play"/>
              <a:buChar char="●"/>
            </a:pPr>
            <a:r>
              <a:rPr i="0" lang="en-GB" sz="1400" u="none" cap="none" strike="noStrike">
                <a:solidFill>
                  <a:schemeClr val="dk1"/>
                </a:solidFill>
                <a:latin typeface="Play"/>
                <a:ea typeface="Play"/>
                <a:cs typeface="Play"/>
                <a:sym typeface="Play"/>
              </a:rPr>
              <a:t>Wide applications of Cartoons in diverse scenes such as: illustrations for children’s books, anime, movies, video games. </a:t>
            </a:r>
            <a:r>
              <a:rPr i="0" lang="en-GB" sz="1400" u="none" cap="none" strike="noStrike">
                <a:solidFill>
                  <a:srgbClr val="FFFFFF"/>
                </a:solidFill>
                <a:latin typeface="Play"/>
                <a:ea typeface="Play"/>
                <a:cs typeface="Play"/>
                <a:sym typeface="Play"/>
              </a:rPr>
              <a:t> </a:t>
            </a:r>
            <a:endParaRPr i="0" sz="1400" u="none" cap="none" strike="noStrike">
              <a:solidFill>
                <a:srgbClr val="FFFFFF"/>
              </a:solidFill>
              <a:latin typeface="Play"/>
              <a:ea typeface="Play"/>
              <a:cs typeface="Play"/>
              <a:sym typeface="Play"/>
            </a:endParaRPr>
          </a:p>
          <a:p>
            <a:pPr indent="0" lvl="0" marL="0" marR="0" rtl="0" algn="just">
              <a:lnSpc>
                <a:spcPct val="120000"/>
              </a:lnSpc>
              <a:spcBef>
                <a:spcPts val="0"/>
              </a:spcBef>
              <a:spcAft>
                <a:spcPts val="0"/>
              </a:spcAft>
              <a:buClr>
                <a:srgbClr val="000000"/>
              </a:buClr>
              <a:buSzPts val="1400"/>
              <a:buFont typeface="Arial"/>
              <a:buNone/>
            </a:pPr>
            <a:r>
              <a:t/>
            </a:r>
            <a:endParaRPr>
              <a:solidFill>
                <a:srgbClr val="FFFFFF"/>
              </a:solidFill>
              <a:latin typeface="Play"/>
              <a:ea typeface="Play"/>
              <a:cs typeface="Play"/>
              <a:sym typeface="Play"/>
            </a:endParaRPr>
          </a:p>
          <a:p>
            <a:pPr indent="-317500" lvl="0" marL="457200" marR="0" rtl="0" algn="just">
              <a:lnSpc>
                <a:spcPct val="120000"/>
              </a:lnSpc>
              <a:spcBef>
                <a:spcPts val="0"/>
              </a:spcBef>
              <a:spcAft>
                <a:spcPts val="0"/>
              </a:spcAft>
              <a:buClr>
                <a:schemeClr val="dk1"/>
              </a:buClr>
              <a:buSzPts val="1400"/>
              <a:buFont typeface="Play"/>
              <a:buChar char="●"/>
            </a:pPr>
            <a:r>
              <a:rPr i="0" lang="en-GB" sz="1400" u="none" cap="none" strike="noStrike">
                <a:solidFill>
                  <a:srgbClr val="FFFFFF"/>
                </a:solidFill>
                <a:latin typeface="Play"/>
                <a:ea typeface="Play"/>
                <a:cs typeface="Play"/>
                <a:sym typeface="Play"/>
              </a:rPr>
              <a:t>Some cartoon artwork were created based on real world scenes. </a:t>
            </a:r>
            <a:r>
              <a:rPr i="0" lang="en-GB" sz="1400" u="none" cap="none" strike="noStrike">
                <a:solidFill>
                  <a:schemeClr val="dk1"/>
                </a:solidFill>
                <a:latin typeface="Play"/>
                <a:ea typeface="Play"/>
                <a:cs typeface="Play"/>
                <a:sym typeface="Play"/>
              </a:rPr>
              <a:t>However, manual re-creation of real life based scenes can be very laborious and requires refined skills.</a:t>
            </a:r>
            <a:r>
              <a:rPr i="0" lang="en-GB" sz="1400" u="none" cap="none" strike="noStrike">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marR="0" rtl="0" algn="just">
              <a:lnSpc>
                <a:spcPct val="120000"/>
              </a:lnSpc>
              <a:spcBef>
                <a:spcPts val="0"/>
              </a:spcBef>
              <a:spcAft>
                <a:spcPts val="0"/>
              </a:spcAft>
              <a:buClr>
                <a:srgbClr val="000000"/>
              </a:buClr>
              <a:buSzPts val="1400"/>
              <a:buFont typeface="Arial"/>
              <a:buNone/>
            </a:pPr>
            <a:r>
              <a:t/>
            </a:r>
            <a:endParaRPr>
              <a:solidFill>
                <a:srgbClr val="FFFFFF"/>
              </a:solidFill>
              <a:latin typeface="Play"/>
              <a:ea typeface="Play"/>
              <a:cs typeface="Play"/>
              <a:sym typeface="Play"/>
            </a:endParaRPr>
          </a:p>
          <a:p>
            <a:pPr indent="-317500" lvl="0" marL="457200" marR="0" rtl="0" algn="just">
              <a:lnSpc>
                <a:spcPct val="120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The evolution in the field of Machine Learning has expanded the possibilities of creating visual arts. Some famous products have been created by turning real-world photography into usable cartoon scene materials.</a:t>
            </a:r>
            <a:endParaRPr i="0" sz="1400" u="none" cap="none" strike="noStrike">
              <a:solidFill>
                <a:srgbClr val="FFFFFF"/>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LITERATURE SURVEY</a:t>
            </a:r>
            <a:endParaRPr b="1" i="0" sz="2000" u="none" cap="none" strike="noStrike">
              <a:solidFill>
                <a:srgbClr val="FF0000"/>
              </a:solidFill>
              <a:latin typeface="Play"/>
              <a:ea typeface="Play"/>
              <a:cs typeface="Play"/>
              <a:sym typeface="Play"/>
            </a:endParaRPr>
          </a:p>
        </p:txBody>
      </p:sp>
      <p:sp>
        <p:nvSpPr>
          <p:cNvPr id="158" name="Google Shape;158;p21"/>
          <p:cNvSpPr txBox="1"/>
          <p:nvPr/>
        </p:nvSpPr>
        <p:spPr>
          <a:xfrm>
            <a:off x="271200" y="1108075"/>
            <a:ext cx="8602200" cy="3621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15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CartoonGAN is one of the existing technology to generate cartoonized images but it adds noise and reduce quality of image. On the other hand White Box Cartoonization overcomes these problems and results in more precise and sharp images. </a:t>
            </a:r>
            <a:endParaRPr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a:solidFill>
                <a:srgbClr val="FFFFFF"/>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i="0" lang="en-GB" sz="1400" u="none" cap="none" strike="noStrike">
                <a:solidFill>
                  <a:srgbClr val="FFFFFF"/>
                </a:solidFill>
                <a:latin typeface="Play"/>
                <a:ea typeface="Play"/>
                <a:cs typeface="Play"/>
                <a:sym typeface="Play"/>
              </a:rPr>
              <a:t>This project will be based on the model proposed by students of University of Tokyo, Xinrui Wang and Jinze Yu - Learning to Cartoonize Using White-Box Cartoon Representations.</a:t>
            </a:r>
            <a:endParaRPr b="1" i="0" sz="1400" u="sng" cap="none" strike="noStrike">
              <a:solidFill>
                <a:srgbClr val="FFFFFF"/>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PROBLEM STATEMENT</a:t>
            </a:r>
            <a:endParaRPr b="1" i="0" sz="2000" u="none" cap="none" strike="noStrike">
              <a:solidFill>
                <a:srgbClr val="FF0000"/>
              </a:solidFill>
              <a:latin typeface="Play"/>
              <a:ea typeface="Play"/>
              <a:cs typeface="Play"/>
              <a:sym typeface="Play"/>
            </a:endParaRPr>
          </a:p>
        </p:txBody>
      </p:sp>
      <p:sp>
        <p:nvSpPr>
          <p:cNvPr id="164" name="Google Shape;164;p22"/>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15000"/>
              </a:lnSpc>
              <a:spcBef>
                <a:spcPts val="0"/>
              </a:spcBef>
              <a:spcAft>
                <a:spcPts val="0"/>
              </a:spcAft>
              <a:buClr>
                <a:schemeClr val="dk1"/>
              </a:buClr>
              <a:buSzPts val="1400"/>
              <a:buFont typeface="Play"/>
              <a:buChar char="●"/>
            </a:pPr>
            <a:r>
              <a:rPr i="0" lang="en-GB" sz="1400" u="none" cap="none" strike="noStrike">
                <a:solidFill>
                  <a:schemeClr val="dk1"/>
                </a:solidFill>
                <a:latin typeface="Play"/>
                <a:ea typeface="Play"/>
                <a:cs typeface="Play"/>
                <a:sym typeface="Play"/>
              </a:rPr>
              <a:t>Many black-box cartoonization frameworks exist, although they provide users with limited control or adjustability when rendering real-world photography into cartoon scenes. </a:t>
            </a:r>
            <a:endParaRPr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i="0" lang="en-GB" sz="1400" u="none" cap="none" strike="noStrike">
                <a:solidFill>
                  <a:schemeClr val="dk1"/>
                </a:solidFill>
                <a:latin typeface="Play"/>
                <a:ea typeface="Play"/>
                <a:cs typeface="Play"/>
                <a:sym typeface="Play"/>
              </a:rPr>
              <a:t>So we are proposing a less time consuming web app capable of cartoonize images with  precision and accuracy just by giving input image into a GAN framework which will result a cartoon image. </a:t>
            </a:r>
            <a:endParaRPr i="0" sz="1400" u="none" cap="none" strike="noStrike">
              <a:solidFill>
                <a:schemeClr val="dk1"/>
              </a:solidFill>
              <a:latin typeface="Play"/>
              <a:ea typeface="Play"/>
              <a:cs typeface="Play"/>
              <a:sym typeface="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OBJECTIVES</a:t>
            </a:r>
            <a:endParaRPr b="1" i="0" sz="2000" u="none" cap="none" strike="noStrike">
              <a:solidFill>
                <a:srgbClr val="FF0000"/>
              </a:solidFill>
              <a:latin typeface="Play"/>
              <a:ea typeface="Play"/>
              <a:cs typeface="Play"/>
              <a:sym typeface="Play"/>
            </a:endParaRPr>
          </a:p>
        </p:txBody>
      </p:sp>
      <p:sp>
        <p:nvSpPr>
          <p:cNvPr id="170" name="Google Shape;170;p23"/>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The objectives of this project are:</a:t>
            </a:r>
            <a:endParaRPr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i="0" lang="en-GB" sz="1400" u="none" cap="none" strike="noStrike">
                <a:solidFill>
                  <a:schemeClr val="dk1"/>
                </a:solidFill>
                <a:latin typeface="Play"/>
                <a:ea typeface="Play"/>
                <a:cs typeface="Play"/>
                <a:sym typeface="Play"/>
              </a:rPr>
              <a:t>Develop modern cartoon animation workflows which allow artists to use a variety of sources to create content without the need of drawing.</a:t>
            </a:r>
            <a:endParaRPr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dk1"/>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i="0" lang="en-GB" sz="1400" u="none" cap="none" strike="noStrike">
                <a:solidFill>
                  <a:schemeClr val="dk1"/>
                </a:solidFill>
                <a:latin typeface="Play"/>
                <a:ea typeface="Play"/>
                <a:cs typeface="Play"/>
                <a:sym typeface="Play"/>
              </a:rPr>
              <a:t>Deploy GAN framework and create a Web application that can convert any images into high quality cartoon images by simply uploading the picture online and getting the cartoon image.</a:t>
            </a:r>
            <a:endParaRPr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None/>
            </a:pPr>
            <a:r>
              <a:t/>
            </a:r>
            <a:endParaRPr>
              <a:solidFill>
                <a:schemeClr val="dk1"/>
              </a:solidFill>
              <a:latin typeface="Play"/>
              <a:ea typeface="Play"/>
              <a:cs typeface="Play"/>
              <a:sym typeface="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SCOPE</a:t>
            </a:r>
            <a:endParaRPr b="1" i="0" sz="2000" u="none" cap="none" strike="noStrike">
              <a:solidFill>
                <a:srgbClr val="FF0000"/>
              </a:solidFill>
              <a:latin typeface="Play"/>
              <a:ea typeface="Play"/>
              <a:cs typeface="Play"/>
              <a:sym typeface="Play"/>
            </a:endParaRPr>
          </a:p>
        </p:txBody>
      </p:sp>
      <p:sp>
        <p:nvSpPr>
          <p:cNvPr id="176" name="Google Shape;176;p24"/>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i="0" lang="en-GB" sz="1400" u="none" cap="none" strike="noStrike">
                <a:solidFill>
                  <a:schemeClr val="dk1"/>
                </a:solidFill>
                <a:latin typeface="Play"/>
                <a:ea typeface="Play"/>
                <a:cs typeface="Play"/>
                <a:sym typeface="Play"/>
              </a:rPr>
              <a:t>More deep work and development in this white box cartoonization model can lead to various applications:</a:t>
            </a:r>
            <a:endParaRPr i="0" sz="1400" u="none" cap="none" strike="noStrike">
              <a:solidFill>
                <a:schemeClr val="dk1"/>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i="0" sz="1400" u="none" cap="none" strike="noStrike">
              <a:solidFill>
                <a:schemeClr val="dk1"/>
              </a:solidFill>
              <a:latin typeface="Play"/>
              <a:ea typeface="Play"/>
              <a:cs typeface="Play"/>
              <a:sym typeface="Play"/>
            </a:endParaRPr>
          </a:p>
          <a:p>
            <a:pPr indent="-317500" lvl="0" marL="1080000" marR="0" rtl="0" algn="just">
              <a:lnSpc>
                <a:spcPct val="115000"/>
              </a:lnSpc>
              <a:spcBef>
                <a:spcPts val="0"/>
              </a:spcBef>
              <a:spcAft>
                <a:spcPts val="0"/>
              </a:spcAft>
              <a:buClr>
                <a:schemeClr val="dk1"/>
              </a:buClr>
              <a:buSzPts val="1400"/>
              <a:buFont typeface="Play"/>
              <a:buAutoNum type="arabicPeriod"/>
            </a:pPr>
            <a:r>
              <a:rPr i="0" lang="en-GB" sz="1400" u="none" cap="none" strike="noStrike">
                <a:solidFill>
                  <a:schemeClr val="dk1"/>
                </a:solidFill>
                <a:latin typeface="Play"/>
                <a:ea typeface="Play"/>
                <a:cs typeface="Play"/>
                <a:sym typeface="Play"/>
              </a:rPr>
              <a:t>Generation of quick prototypes  for anime, cartoons and games.</a:t>
            </a:r>
            <a:endParaRPr i="0" sz="1400" u="none" cap="none" strike="noStrike">
              <a:solidFill>
                <a:schemeClr val="dk1"/>
              </a:solidFill>
              <a:latin typeface="Play"/>
              <a:ea typeface="Play"/>
              <a:cs typeface="Play"/>
              <a:sym typeface="Play"/>
            </a:endParaRPr>
          </a:p>
          <a:p>
            <a:pPr indent="-317500" lvl="0" marL="1080000" marR="0" rtl="0" algn="just">
              <a:lnSpc>
                <a:spcPct val="115000"/>
              </a:lnSpc>
              <a:spcBef>
                <a:spcPts val="0"/>
              </a:spcBef>
              <a:spcAft>
                <a:spcPts val="0"/>
              </a:spcAft>
              <a:buClr>
                <a:schemeClr val="dk1"/>
              </a:buClr>
              <a:buSzPts val="1400"/>
              <a:buFont typeface="Play"/>
              <a:buAutoNum type="arabicPeriod"/>
            </a:pPr>
            <a:r>
              <a:rPr i="0" lang="en-GB" sz="1400" u="none" cap="none" strike="noStrike">
                <a:solidFill>
                  <a:schemeClr val="dk1"/>
                </a:solidFill>
                <a:latin typeface="Play"/>
                <a:ea typeface="Play"/>
                <a:cs typeface="Play"/>
                <a:sym typeface="Play"/>
              </a:rPr>
              <a:t>Generation of minimal art, since it subdues facial features and information.</a:t>
            </a:r>
            <a:endParaRPr i="0" sz="1400" u="none" cap="none" strike="noStrike">
              <a:solidFill>
                <a:schemeClr val="dk1"/>
              </a:solidFill>
              <a:latin typeface="Play"/>
              <a:ea typeface="Play"/>
              <a:cs typeface="Play"/>
              <a:sym typeface="Play"/>
            </a:endParaRPr>
          </a:p>
          <a:p>
            <a:pPr indent="-317500" lvl="0" marL="1080000" marR="0" rtl="0" algn="just">
              <a:lnSpc>
                <a:spcPct val="115000"/>
              </a:lnSpc>
              <a:spcBef>
                <a:spcPts val="0"/>
              </a:spcBef>
              <a:spcAft>
                <a:spcPts val="0"/>
              </a:spcAft>
              <a:buClr>
                <a:schemeClr val="dk1"/>
              </a:buClr>
              <a:buSzPts val="1400"/>
              <a:buFont typeface="Play"/>
              <a:buAutoNum type="arabicPeriod"/>
            </a:pPr>
            <a:r>
              <a:rPr i="0" lang="en-GB" sz="1400" u="none" cap="none" strike="noStrike">
                <a:solidFill>
                  <a:schemeClr val="dk1"/>
                </a:solidFill>
                <a:latin typeface="Play"/>
                <a:ea typeface="Play"/>
                <a:cs typeface="Play"/>
                <a:sym typeface="Play"/>
              </a:rPr>
              <a:t>Games can import shortcut scenes very easily without using motion-capture.</a:t>
            </a:r>
            <a:endParaRPr i="0" sz="1400" u="none" cap="none" strike="noStrike">
              <a:solidFill>
                <a:schemeClr val="dk1"/>
              </a:solidFill>
              <a:latin typeface="Play"/>
              <a:ea typeface="Play"/>
              <a:cs typeface="Play"/>
              <a:sym typeface="Play"/>
            </a:endParaRPr>
          </a:p>
          <a:p>
            <a:pPr indent="-317500" lvl="0" marL="1080000" marR="0" rtl="0" algn="just">
              <a:lnSpc>
                <a:spcPct val="115000"/>
              </a:lnSpc>
              <a:spcBef>
                <a:spcPts val="0"/>
              </a:spcBef>
              <a:spcAft>
                <a:spcPts val="0"/>
              </a:spcAft>
              <a:buClr>
                <a:schemeClr val="dk1"/>
              </a:buClr>
              <a:buSzPts val="1400"/>
              <a:buFont typeface="Play"/>
              <a:buAutoNum type="arabicPeriod"/>
            </a:pPr>
            <a:r>
              <a:rPr i="0" lang="en-GB" sz="1400" u="none" cap="none" strike="noStrike">
                <a:solidFill>
                  <a:schemeClr val="dk1"/>
                </a:solidFill>
                <a:latin typeface="Play"/>
                <a:ea typeface="Play"/>
                <a:cs typeface="Play"/>
                <a:sym typeface="Play"/>
              </a:rPr>
              <a:t>Modelled as an assistant to graphic designers or animators.</a:t>
            </a:r>
            <a:endParaRPr i="0" sz="1400" u="none" cap="none" strike="noStrike">
              <a:solidFill>
                <a:schemeClr val="dk1"/>
              </a:solidFill>
              <a:latin typeface="Play"/>
              <a:ea typeface="Play"/>
              <a:cs typeface="Play"/>
              <a:sym typeface="Play"/>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4">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